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Trispace"/>
      <p:regular r:id="rId35"/>
      <p:bold r:id="rId36"/>
    </p:embeddedFont>
    <p:embeddedFont>
      <p:font typeface="Maven Pro"/>
      <p:regular r:id="rId37"/>
      <p:bold r:id="rId38"/>
    </p:embeddedFont>
    <p:embeddedFont>
      <p:font typeface="DM Serif Text"/>
      <p:regular r:id="rId39"/>
      <p:italic r:id="rId40"/>
    </p:embeddedFont>
    <p:embeddedFont>
      <p:font typeface="PT Sans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7E462C0-C244-4517-B4EA-95E074E2403F}">
  <a:tblStyle styleId="{C7E462C0-C244-4517-B4EA-95E074E240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MSerifText-italic.fntdata"/><Relationship Id="rId20" Type="http://schemas.openxmlformats.org/officeDocument/2006/relationships/slide" Target="slides/slide15.xml"/><Relationship Id="rId42" Type="http://schemas.openxmlformats.org/officeDocument/2006/relationships/font" Target="fonts/PTSans-bold.fntdata"/><Relationship Id="rId41" Type="http://schemas.openxmlformats.org/officeDocument/2006/relationships/font" Target="fonts/PTSans-regular.fntdata"/><Relationship Id="rId22" Type="http://schemas.openxmlformats.org/officeDocument/2006/relationships/slide" Target="slides/slide17.xml"/><Relationship Id="rId44" Type="http://schemas.openxmlformats.org/officeDocument/2006/relationships/font" Target="fonts/PTSans-boldItalic.fntdata"/><Relationship Id="rId21" Type="http://schemas.openxmlformats.org/officeDocument/2006/relationships/slide" Target="slides/slide16.xml"/><Relationship Id="rId43" Type="http://schemas.openxmlformats.org/officeDocument/2006/relationships/font" Target="fonts/PTSans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italic.fntdata"/><Relationship Id="rId10" Type="http://schemas.openxmlformats.org/officeDocument/2006/relationships/slide" Target="slides/slide5.xml"/><Relationship Id="rId32" Type="http://schemas.openxmlformats.org/officeDocument/2006/relationships/font" Target="fonts/Raleway-bold.fntdata"/><Relationship Id="rId13" Type="http://schemas.openxmlformats.org/officeDocument/2006/relationships/slide" Target="slides/slide8.xml"/><Relationship Id="rId35" Type="http://schemas.openxmlformats.org/officeDocument/2006/relationships/font" Target="fonts/Trispace-regular.fntdata"/><Relationship Id="rId12" Type="http://schemas.openxmlformats.org/officeDocument/2006/relationships/slide" Target="slides/slide7.xml"/><Relationship Id="rId34" Type="http://schemas.openxmlformats.org/officeDocument/2006/relationships/font" Target="fonts/Raleway-boldItalic.fntdata"/><Relationship Id="rId15" Type="http://schemas.openxmlformats.org/officeDocument/2006/relationships/slide" Target="slides/slide10.xml"/><Relationship Id="rId37" Type="http://schemas.openxmlformats.org/officeDocument/2006/relationships/font" Target="fonts/MavenPro-regular.fntdata"/><Relationship Id="rId14" Type="http://schemas.openxmlformats.org/officeDocument/2006/relationships/slide" Target="slides/slide9.xml"/><Relationship Id="rId36" Type="http://schemas.openxmlformats.org/officeDocument/2006/relationships/font" Target="fonts/Trispace-bold.fntdata"/><Relationship Id="rId17" Type="http://schemas.openxmlformats.org/officeDocument/2006/relationships/slide" Target="slides/slide12.xml"/><Relationship Id="rId39" Type="http://schemas.openxmlformats.org/officeDocument/2006/relationships/font" Target="fonts/DMSerifText-regular.fntdata"/><Relationship Id="rId16" Type="http://schemas.openxmlformats.org/officeDocument/2006/relationships/slide" Target="slides/slide11.xml"/><Relationship Id="rId38" Type="http://schemas.openxmlformats.org/officeDocument/2006/relationships/font" Target="fonts/MavenPr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6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8" name="Google Shape;2048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4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g26294bf3767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6" name="Google Shape;2136;g26294bf3767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The tool performs dimensionality reduction to convert it to 2D with 2 principal components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0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g26294bf3767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2" name="Google Shape;2142;g26294bf3767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Manim web is a browser based implementation of Manim that had the potential for interactivity. It was created in a month by a man named Hugo who used bad foundations to replicate manim.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Hence, I decided to fork manim web and rewrite the library for my convenience. The Difficulty of our project was supposed to be creating a convincing lesson but now our problem shifted to rewriting this library.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Open Source Contributions: 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g26294bf3767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8" name="Google Shape;2148;g26294bf3767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allowing for multiimensional data as input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and manim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g26294bf3767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4" name="Google Shape;2154;g26294bf3767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The tool performs dimensionality reduction to convert it to 2D with 2 principal components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8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2a0c6042fb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2a0c6042fb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g26294bf3767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7" name="Google Shape;2167;g26294bf3767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Within the blog,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g2a0c6042fb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3" name="Google Shape;2173;g2a0c6042fb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8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g26294bf3767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0" name="Google Shape;2180;g26294bf3767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g26294bf3767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1" name="Google Shape;2191;g26294bf3767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26294bf3767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26294bf3767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9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g26294bf3767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1" name="Google Shape;2211;g26294bf3767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26294bf3767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8" name="Google Shape;2218;g26294bf3767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4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Google Shape;2225;g26294bf3767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6" name="Google Shape;2226;g26294bf3767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Within the blog,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5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g2a0c6042fb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7" name="Google Shape;2237;g2a0c6042fb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2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184d99d1a7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184d99d1a7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Within the blog, 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g54dda1946d_4_2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5" name="Google Shape;2255;g54dda1946d_4_2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2a0c6042fb5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2a0c6042fb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including visualizations of how GMM components adapt to data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8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0" name="Google Shape;2080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5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including visualizations of how GMM components adapt to data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g2a0c6042fb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6" name="Google Shape;2096;g2a0c6042fb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g2a0c6042fb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3" name="Google Shape;2103;g2a0c6042fb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Blog -&gt; Covers motivation.</a:t>
            </a:r>
            <a:br>
              <a:rPr lang="en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For N-Dimensional Data as input, it performs PCA and visualizes output of GMM fitting with EM algorithm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Visualizatoins -&gt; and various visualizations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g2a0c6042fb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g2a0c6042fb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8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g26294bf3767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0" name="Google Shape;2130;g26294bf3767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The tool performs dimensionality reduction to convert it to 2D with 2 principal components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5.png"/><Relationship Id="rId6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6.png"/><Relationship Id="rId6" Type="http://schemas.openxmlformats.org/officeDocument/2006/relationships/image" Target="../media/image4.png"/><Relationship Id="rId7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5.png"/><Relationship Id="rId6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1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0" Type="http://schemas.openxmlformats.org/officeDocument/2006/relationships/image" Target="../media/image1.png"/><Relationship Id="rId9" Type="http://schemas.openxmlformats.org/officeDocument/2006/relationships/hyperlink" Target="http://bit.ly/2TtBDfr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hyperlink" Target="https://bit.ly/3A1uf1Q" TargetMode="External"/><Relationship Id="rId8" Type="http://schemas.openxmlformats.org/officeDocument/2006/relationships/hyperlink" Target="http://bit.ly/2TyoMs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5.png"/><Relationship Id="rId6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6.png"/><Relationship Id="rId6" Type="http://schemas.openxmlformats.org/officeDocument/2006/relationships/image" Target="../media/image4.png"/><Relationship Id="rId7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5.png"/><Relationship Id="rId6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5.png"/><Relationship Id="rId6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11" name="Google Shape;11;p2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" name="Google Shape;12;p2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" name="Google Shape;13;p2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" name="Google Shape;15;p2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20" name="Google Shape;20;p2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" name="Google Shape;21;p2"/>
          <p:cNvGrpSpPr/>
          <p:nvPr/>
        </p:nvGrpSpPr>
        <p:grpSpPr>
          <a:xfrm>
            <a:off x="-1858525" y="-2151900"/>
            <a:ext cx="12700426" cy="9156426"/>
            <a:chOff x="-1858525" y="-2151900"/>
            <a:chExt cx="12700426" cy="9156426"/>
          </a:xfrm>
        </p:grpSpPr>
        <p:pic>
          <p:nvPicPr>
            <p:cNvPr id="22" name="Google Shape;22;p2"/>
            <p:cNvPicPr preferRelativeResize="0"/>
            <p:nvPr/>
          </p:nvPicPr>
          <p:blipFill>
            <a:blip r:embed="rId3">
              <a:alphaModFix amt="90000"/>
            </a:blip>
            <a:stretch>
              <a:fillRect/>
            </a:stretch>
          </p:blipFill>
          <p:spPr>
            <a:xfrm>
              <a:off x="5698400" y="-215190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2"/>
            <p:cNvPicPr preferRelativeResize="0"/>
            <p:nvPr/>
          </p:nvPicPr>
          <p:blipFill rotWithShape="1">
            <a:blip r:embed="rId4">
              <a:alphaModFix amt="90000"/>
            </a:blip>
            <a:srcRect b="0" l="0" r="0" t="0"/>
            <a:stretch/>
          </p:blipFill>
          <p:spPr>
            <a:xfrm>
              <a:off x="-1858525" y="1861025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" name="Google Shape;24;p2"/>
            <p:cNvGrpSpPr/>
            <p:nvPr/>
          </p:nvGrpSpPr>
          <p:grpSpPr>
            <a:xfrm>
              <a:off x="-1252600" y="-1545437"/>
              <a:ext cx="10989827" cy="7761641"/>
              <a:chOff x="-1252600" y="-1545437"/>
              <a:chExt cx="10989827" cy="7761641"/>
            </a:xfrm>
          </p:grpSpPr>
          <p:pic>
            <p:nvPicPr>
              <p:cNvPr id="25" name="Google Shape;25;p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147227" y="2727829"/>
                <a:ext cx="3590001" cy="3488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" name="Google Shape;26;p2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-1252600" y="-1545437"/>
                <a:ext cx="3674696" cy="359396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7" name="Google Shape;27;p2"/>
          <p:cNvGrpSpPr/>
          <p:nvPr/>
        </p:nvGrpSpPr>
        <p:grpSpPr>
          <a:xfrm>
            <a:off x="8072340" y="105131"/>
            <a:ext cx="945465" cy="1336437"/>
            <a:chOff x="3175300" y="1676625"/>
            <a:chExt cx="451425" cy="638100"/>
          </a:xfrm>
        </p:grpSpPr>
        <p:sp>
          <p:nvSpPr>
            <p:cNvPr id="28" name="Google Shape;28;p2"/>
            <p:cNvSpPr/>
            <p:nvPr/>
          </p:nvSpPr>
          <p:spPr>
            <a:xfrm>
              <a:off x="36135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5259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4382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3506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2629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1753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6135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5259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4382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3506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2629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1753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6135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5259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4382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3506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2629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1753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135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259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4382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3506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2629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1753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6135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5259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4382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3506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2629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1753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6135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5259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4382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3506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2629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1753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6135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5259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4382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3506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2629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1753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6135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5259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4382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3506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2629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1753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" name="Google Shape;76;p2"/>
          <p:cNvGrpSpPr/>
          <p:nvPr/>
        </p:nvGrpSpPr>
        <p:grpSpPr>
          <a:xfrm>
            <a:off x="-1864480" y="1192310"/>
            <a:ext cx="5544771" cy="6247261"/>
            <a:chOff x="-1864480" y="1192310"/>
            <a:chExt cx="5544771" cy="6247261"/>
          </a:xfrm>
        </p:grpSpPr>
        <p:pic>
          <p:nvPicPr>
            <p:cNvPr id="77" name="Google Shape;77;p2"/>
            <p:cNvPicPr preferRelativeResize="0"/>
            <p:nvPr/>
          </p:nvPicPr>
          <p:blipFill>
            <a:blip r:embed="rId7">
              <a:alphaModFix amt="70000"/>
            </a:blip>
            <a:stretch>
              <a:fillRect/>
            </a:stretch>
          </p:blipFill>
          <p:spPr>
            <a:xfrm rot="3906156">
              <a:off x="-2133617" y="3779341"/>
              <a:ext cx="6389247" cy="1073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2"/>
            <p:cNvPicPr preferRelativeResize="0"/>
            <p:nvPr/>
          </p:nvPicPr>
          <p:blipFill>
            <a:blip r:embed="rId7">
              <a:alphaModFix amt="70000"/>
            </a:blip>
            <a:stretch>
              <a:fillRect/>
            </a:stretch>
          </p:blipFill>
          <p:spPr>
            <a:xfrm rot="2440942">
              <a:off x="-2286717" y="3779328"/>
              <a:ext cx="6389246" cy="1073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9" name="Google Shape;79;p2"/>
          <p:cNvSpPr txBox="1"/>
          <p:nvPr>
            <p:ph type="ctrTitle"/>
          </p:nvPr>
        </p:nvSpPr>
        <p:spPr>
          <a:xfrm>
            <a:off x="1851050" y="1119825"/>
            <a:ext cx="5442000" cy="242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80" name="Google Shape;80;p2"/>
          <p:cNvSpPr txBox="1"/>
          <p:nvPr>
            <p:ph idx="1" type="subTitle"/>
          </p:nvPr>
        </p:nvSpPr>
        <p:spPr>
          <a:xfrm>
            <a:off x="1851050" y="3547863"/>
            <a:ext cx="544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2" name="Google Shape;732;p11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733" name="Google Shape;733;p11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734" name="Google Shape;734;p11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5" name="Google Shape;735;p11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6" name="Google Shape;736;p11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7" name="Google Shape;737;p11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8" name="Google Shape;738;p11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9" name="Google Shape;739;p11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0" name="Google Shape;740;p11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1" name="Google Shape;741;p11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2" name="Google Shape;742;p11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743" name="Google Shape;743;p11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4" name="Google Shape;744;p11"/>
          <p:cNvGrpSpPr/>
          <p:nvPr/>
        </p:nvGrpSpPr>
        <p:grpSpPr>
          <a:xfrm>
            <a:off x="-1611843" y="-2571750"/>
            <a:ext cx="13192880" cy="10757376"/>
            <a:chOff x="-1611843" y="-2571750"/>
            <a:chExt cx="13192880" cy="10757376"/>
          </a:xfrm>
        </p:grpSpPr>
        <p:pic>
          <p:nvPicPr>
            <p:cNvPr id="745" name="Google Shape;745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4487898">
              <a:off x="-1155140" y="1801344"/>
              <a:ext cx="4569434" cy="44400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6" name="Google Shape;746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7554428">
              <a:off x="7914749" y="1628659"/>
              <a:ext cx="3082669" cy="30149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7" name="Google Shape;747;p11"/>
            <p:cNvPicPr preferRelativeResize="0"/>
            <p:nvPr/>
          </p:nvPicPr>
          <p:blipFill>
            <a:blip r:embed="rId5">
              <a:alphaModFix amt="80000"/>
            </a:blip>
            <a:stretch>
              <a:fillRect/>
            </a:stretch>
          </p:blipFill>
          <p:spPr>
            <a:xfrm>
              <a:off x="459650" y="-257175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8" name="Google Shape;748;p11"/>
            <p:cNvPicPr preferRelativeResize="0"/>
            <p:nvPr/>
          </p:nvPicPr>
          <p:blipFill rotWithShape="1">
            <a:blip r:embed="rId6">
              <a:alphaModFix amt="80000"/>
            </a:blip>
            <a:srcRect b="0" l="0" r="0" t="0"/>
            <a:stretch/>
          </p:blipFill>
          <p:spPr>
            <a:xfrm>
              <a:off x="5175750" y="3042125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9" name="Google Shape;749;p11"/>
          <p:cNvGrpSpPr/>
          <p:nvPr/>
        </p:nvGrpSpPr>
        <p:grpSpPr>
          <a:xfrm rot="-346091">
            <a:off x="-1311767" y="-1347354"/>
            <a:ext cx="6442238" cy="2789514"/>
            <a:chOff x="3238858" y="-769658"/>
            <a:chExt cx="6442476" cy="2789617"/>
          </a:xfrm>
        </p:grpSpPr>
        <p:pic>
          <p:nvPicPr>
            <p:cNvPr id="750" name="Google Shape;750;p1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992767">
              <a:off x="3258964" y="99613"/>
              <a:ext cx="6257543" cy="10510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1" name="Google Shape;751;p1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341459">
              <a:off x="3387096" y="656658"/>
              <a:ext cx="6257546" cy="10510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2" name="Google Shape;752;p11"/>
          <p:cNvGrpSpPr/>
          <p:nvPr/>
        </p:nvGrpSpPr>
        <p:grpSpPr>
          <a:xfrm>
            <a:off x="5175740" y="-88244"/>
            <a:ext cx="4164915" cy="5984637"/>
            <a:chOff x="5175740" y="-88244"/>
            <a:chExt cx="4164915" cy="5984637"/>
          </a:xfrm>
        </p:grpSpPr>
        <p:grpSp>
          <p:nvGrpSpPr>
            <p:cNvPr id="753" name="Google Shape;753;p11"/>
            <p:cNvGrpSpPr/>
            <p:nvPr/>
          </p:nvGrpSpPr>
          <p:grpSpPr>
            <a:xfrm>
              <a:off x="8395190" y="-88244"/>
              <a:ext cx="945465" cy="1336437"/>
              <a:chOff x="3175300" y="1676625"/>
              <a:chExt cx="451425" cy="638100"/>
            </a:xfrm>
          </p:grpSpPr>
          <p:sp>
            <p:nvSpPr>
              <p:cNvPr id="754" name="Google Shape;754;p11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11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11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11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11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11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11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11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11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11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11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11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11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11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11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11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11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11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11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11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11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11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11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11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11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11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11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11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11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11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11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11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11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11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11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11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11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11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11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11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11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11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11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11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11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11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11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11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2" name="Google Shape;802;p11"/>
            <p:cNvGrpSpPr/>
            <p:nvPr/>
          </p:nvGrpSpPr>
          <p:grpSpPr>
            <a:xfrm>
              <a:off x="5175740" y="4559956"/>
              <a:ext cx="945465" cy="1336437"/>
              <a:chOff x="3175300" y="1676625"/>
              <a:chExt cx="451425" cy="638100"/>
            </a:xfrm>
          </p:grpSpPr>
          <p:sp>
            <p:nvSpPr>
              <p:cNvPr id="803" name="Google Shape;803;p11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11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11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11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11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11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11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11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11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11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11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11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11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11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11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11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11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11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11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11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11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11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11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11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11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11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11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11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11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11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11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11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11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11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11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11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11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11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11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11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11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11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11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11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11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11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11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11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51" name="Google Shape;851;p11"/>
          <p:cNvSpPr txBox="1"/>
          <p:nvPr>
            <p:ph hasCustomPrompt="1" type="title"/>
          </p:nvPr>
        </p:nvSpPr>
        <p:spPr>
          <a:xfrm>
            <a:off x="1423200" y="1758825"/>
            <a:ext cx="6297600" cy="112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52" name="Google Shape;852;p11"/>
          <p:cNvSpPr txBox="1"/>
          <p:nvPr>
            <p:ph idx="1" type="subTitle"/>
          </p:nvPr>
        </p:nvSpPr>
        <p:spPr>
          <a:xfrm>
            <a:off x="1423200" y="2887575"/>
            <a:ext cx="62976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53" name="Google Shape;853;p11"/>
          <p:cNvSpPr txBox="1"/>
          <p:nvPr/>
        </p:nvSpPr>
        <p:spPr>
          <a:xfrm>
            <a:off x="7199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SLIDE ● 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grpSp>
        <p:nvGrpSpPr>
          <p:cNvPr id="854" name="Google Shape;854;p11"/>
          <p:cNvGrpSpPr/>
          <p:nvPr/>
        </p:nvGrpSpPr>
        <p:grpSpPr>
          <a:xfrm>
            <a:off x="727475" y="4679710"/>
            <a:ext cx="7692600" cy="205286"/>
            <a:chOff x="727475" y="1087800"/>
            <a:chExt cx="7692600" cy="205286"/>
          </a:xfrm>
        </p:grpSpPr>
        <p:cxnSp>
          <p:nvCxnSpPr>
            <p:cNvPr id="855" name="Google Shape;855;p11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6" name="Google Shape;856;p11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57" name="Google Shape;857;p11"/>
          <p:cNvSpPr txBox="1"/>
          <p:nvPr/>
        </p:nvSpPr>
        <p:spPr>
          <a:xfrm>
            <a:off x="2150350" y="4685325"/>
            <a:ext cx="50115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GMM: </a:t>
            </a:r>
            <a:r>
              <a:rPr b="1"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AN INTERACTIVE </a:t>
            </a:r>
            <a:r>
              <a:rPr b="1" i="1" lang="en" sz="800">
                <a:solidFill>
                  <a:schemeClr val="lt2"/>
                </a:solidFill>
                <a:latin typeface="Trispace"/>
                <a:ea typeface="Trispace"/>
                <a:cs typeface="Trispace"/>
                <a:sym typeface="Trispace"/>
              </a:rPr>
              <a:t>EXPLORATION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by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Shreyas Reddy Palley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&amp;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Akshat Sanghvi</a:t>
            </a:r>
            <a:endParaRPr b="1"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858" name="Google Shape;858;p11"/>
          <p:cNvSpPr txBox="1"/>
          <p:nvPr/>
        </p:nvSpPr>
        <p:spPr>
          <a:xfrm>
            <a:off x="65831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TEAM X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859" name="Google Shape;859;p11"/>
          <p:cNvSpPr txBox="1"/>
          <p:nvPr/>
        </p:nvSpPr>
        <p:spPr>
          <a:xfrm>
            <a:off x="1100044" y="4679750"/>
            <a:ext cx="3366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</a:rPr>
              <a:t>‹#›</a:t>
            </a:fld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12"/>
          <p:cNvSpPr txBox="1"/>
          <p:nvPr/>
        </p:nvSpPr>
        <p:spPr>
          <a:xfrm>
            <a:off x="7199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SLIDE ● 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grpSp>
        <p:nvGrpSpPr>
          <p:cNvPr id="862" name="Google Shape;862;p12"/>
          <p:cNvGrpSpPr/>
          <p:nvPr/>
        </p:nvGrpSpPr>
        <p:grpSpPr>
          <a:xfrm>
            <a:off x="727475" y="4679710"/>
            <a:ext cx="7692600" cy="205286"/>
            <a:chOff x="727475" y="1087800"/>
            <a:chExt cx="7692600" cy="205286"/>
          </a:xfrm>
        </p:grpSpPr>
        <p:cxnSp>
          <p:nvCxnSpPr>
            <p:cNvPr id="863" name="Google Shape;863;p12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4" name="Google Shape;864;p12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65" name="Google Shape;865;p12"/>
          <p:cNvSpPr txBox="1"/>
          <p:nvPr/>
        </p:nvSpPr>
        <p:spPr>
          <a:xfrm>
            <a:off x="2150350" y="4685325"/>
            <a:ext cx="50115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GMM: </a:t>
            </a:r>
            <a:r>
              <a:rPr b="1"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AN INTERACTIVE </a:t>
            </a:r>
            <a:r>
              <a:rPr b="1" i="1" lang="en" sz="800">
                <a:solidFill>
                  <a:schemeClr val="lt2"/>
                </a:solidFill>
                <a:latin typeface="Trispace"/>
                <a:ea typeface="Trispace"/>
                <a:cs typeface="Trispace"/>
                <a:sym typeface="Trispace"/>
              </a:rPr>
              <a:t>EXPLORATION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by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Shreyas Reddy Palley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&amp;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Akshat Sanghvi</a:t>
            </a:r>
            <a:endParaRPr b="1"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866" name="Google Shape;866;p12"/>
          <p:cNvSpPr txBox="1"/>
          <p:nvPr/>
        </p:nvSpPr>
        <p:spPr>
          <a:xfrm>
            <a:off x="65831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TEAM X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867" name="Google Shape;867;p12"/>
          <p:cNvSpPr txBox="1"/>
          <p:nvPr/>
        </p:nvSpPr>
        <p:spPr>
          <a:xfrm>
            <a:off x="1100044" y="4679750"/>
            <a:ext cx="3366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</a:rPr>
              <a:t>‹#›</a:t>
            </a:fld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9" name="Google Shape;869;p13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870" name="Google Shape;870;p13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871" name="Google Shape;871;p13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2" name="Google Shape;872;p13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3" name="Google Shape;873;p13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4" name="Google Shape;874;p13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5" name="Google Shape;875;p13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6" name="Google Shape;876;p13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7" name="Google Shape;877;p13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8" name="Google Shape;878;p13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9" name="Google Shape;879;p13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880" name="Google Shape;880;p13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1" name="Google Shape;881;p13"/>
          <p:cNvGrpSpPr/>
          <p:nvPr/>
        </p:nvGrpSpPr>
        <p:grpSpPr>
          <a:xfrm>
            <a:off x="-2666803" y="-2363350"/>
            <a:ext cx="14295153" cy="9909526"/>
            <a:chOff x="-2666803" y="-2363350"/>
            <a:chExt cx="14295153" cy="9909526"/>
          </a:xfrm>
        </p:grpSpPr>
        <p:pic>
          <p:nvPicPr>
            <p:cNvPr id="882" name="Google Shape;882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7595592">
              <a:off x="-2078974" y="1448684"/>
              <a:ext cx="3082669" cy="30149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3" name="Google Shape;883;p13"/>
            <p:cNvPicPr preferRelativeResize="0"/>
            <p:nvPr/>
          </p:nvPicPr>
          <p:blipFill>
            <a:blip r:embed="rId4">
              <a:alphaModFix amt="90000"/>
            </a:blip>
            <a:stretch>
              <a:fillRect/>
            </a:stretch>
          </p:blipFill>
          <p:spPr>
            <a:xfrm>
              <a:off x="6484850" y="2402675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4" name="Google Shape;884;p13"/>
            <p:cNvPicPr preferRelativeResize="0"/>
            <p:nvPr/>
          </p:nvPicPr>
          <p:blipFill rotWithShape="1">
            <a:blip r:embed="rId5">
              <a:alphaModFix amt="90000"/>
            </a:blip>
            <a:srcRect b="0" l="0" r="0" t="0"/>
            <a:stretch/>
          </p:blipFill>
          <p:spPr>
            <a:xfrm>
              <a:off x="-2308500" y="-236335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5" name="Google Shape;885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6" name="Google Shape;886;p13"/>
          <p:cNvSpPr txBox="1"/>
          <p:nvPr>
            <p:ph hasCustomPrompt="1" idx="2" type="title"/>
          </p:nvPr>
        </p:nvSpPr>
        <p:spPr>
          <a:xfrm>
            <a:off x="1505400" y="1562608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7" name="Google Shape;887;p13"/>
          <p:cNvSpPr txBox="1"/>
          <p:nvPr>
            <p:ph hasCustomPrompt="1" idx="3" type="title"/>
          </p:nvPr>
        </p:nvSpPr>
        <p:spPr>
          <a:xfrm>
            <a:off x="1505400" y="3336416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8" name="Google Shape;888;p13"/>
          <p:cNvSpPr txBox="1"/>
          <p:nvPr>
            <p:ph hasCustomPrompt="1" idx="4" type="title"/>
          </p:nvPr>
        </p:nvSpPr>
        <p:spPr>
          <a:xfrm>
            <a:off x="4204675" y="1562608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9" name="Google Shape;889;p13"/>
          <p:cNvSpPr txBox="1"/>
          <p:nvPr>
            <p:ph hasCustomPrompt="1" idx="5" type="title"/>
          </p:nvPr>
        </p:nvSpPr>
        <p:spPr>
          <a:xfrm>
            <a:off x="4204675" y="3336416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0" name="Google Shape;890;p13"/>
          <p:cNvSpPr txBox="1"/>
          <p:nvPr>
            <p:ph hasCustomPrompt="1" idx="6" type="title"/>
          </p:nvPr>
        </p:nvSpPr>
        <p:spPr>
          <a:xfrm>
            <a:off x="6903950" y="1562608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1" name="Google Shape;891;p13"/>
          <p:cNvSpPr txBox="1"/>
          <p:nvPr>
            <p:ph hasCustomPrompt="1" idx="7" type="title"/>
          </p:nvPr>
        </p:nvSpPr>
        <p:spPr>
          <a:xfrm>
            <a:off x="6903950" y="3336416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2" name="Google Shape;892;p13"/>
          <p:cNvSpPr txBox="1"/>
          <p:nvPr>
            <p:ph idx="1" type="subTitle"/>
          </p:nvPr>
        </p:nvSpPr>
        <p:spPr>
          <a:xfrm>
            <a:off x="720000" y="1934000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93" name="Google Shape;893;p13"/>
          <p:cNvSpPr txBox="1"/>
          <p:nvPr>
            <p:ph idx="8" type="subTitle"/>
          </p:nvPr>
        </p:nvSpPr>
        <p:spPr>
          <a:xfrm>
            <a:off x="3419275" y="1934000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94" name="Google Shape;894;p13"/>
          <p:cNvSpPr txBox="1"/>
          <p:nvPr>
            <p:ph idx="9" type="subTitle"/>
          </p:nvPr>
        </p:nvSpPr>
        <p:spPr>
          <a:xfrm>
            <a:off x="6118550" y="1934000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95" name="Google Shape;895;p13"/>
          <p:cNvSpPr txBox="1"/>
          <p:nvPr>
            <p:ph idx="13" type="subTitle"/>
          </p:nvPr>
        </p:nvSpPr>
        <p:spPr>
          <a:xfrm>
            <a:off x="720000" y="3707875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96" name="Google Shape;896;p13"/>
          <p:cNvSpPr txBox="1"/>
          <p:nvPr>
            <p:ph idx="14" type="subTitle"/>
          </p:nvPr>
        </p:nvSpPr>
        <p:spPr>
          <a:xfrm>
            <a:off x="3419275" y="3707875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97" name="Google Shape;897;p13"/>
          <p:cNvSpPr txBox="1"/>
          <p:nvPr>
            <p:ph idx="15" type="subTitle"/>
          </p:nvPr>
        </p:nvSpPr>
        <p:spPr>
          <a:xfrm>
            <a:off x="6118550" y="3707875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898" name="Google Shape;898;p13"/>
          <p:cNvGrpSpPr/>
          <p:nvPr/>
        </p:nvGrpSpPr>
        <p:grpSpPr>
          <a:xfrm>
            <a:off x="2678165" y="-796944"/>
            <a:ext cx="4960490" cy="6782512"/>
            <a:chOff x="2678165" y="-796944"/>
            <a:chExt cx="4960490" cy="6782512"/>
          </a:xfrm>
        </p:grpSpPr>
        <p:grpSp>
          <p:nvGrpSpPr>
            <p:cNvPr id="899" name="Google Shape;899;p13"/>
            <p:cNvGrpSpPr/>
            <p:nvPr/>
          </p:nvGrpSpPr>
          <p:grpSpPr>
            <a:xfrm>
              <a:off x="2678165" y="4649131"/>
              <a:ext cx="945465" cy="1336437"/>
              <a:chOff x="3175300" y="1676625"/>
              <a:chExt cx="451425" cy="638100"/>
            </a:xfrm>
          </p:grpSpPr>
          <p:sp>
            <p:nvSpPr>
              <p:cNvPr id="900" name="Google Shape;900;p13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13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13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13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13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13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13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13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13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13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13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13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13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13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13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13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13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13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13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13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13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13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13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13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13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13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13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13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13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13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13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13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13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13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13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13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13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13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13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13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13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13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13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13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13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13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13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13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8" name="Google Shape;948;p13"/>
            <p:cNvGrpSpPr/>
            <p:nvPr/>
          </p:nvGrpSpPr>
          <p:grpSpPr>
            <a:xfrm>
              <a:off x="6693190" y="-796944"/>
              <a:ext cx="945465" cy="1336437"/>
              <a:chOff x="3175300" y="1676625"/>
              <a:chExt cx="451425" cy="638100"/>
            </a:xfrm>
          </p:grpSpPr>
          <p:sp>
            <p:nvSpPr>
              <p:cNvPr id="949" name="Google Shape;949;p13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13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13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13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13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13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13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13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13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13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13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13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13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13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13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13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13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13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13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13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13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13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13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13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13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13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13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13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13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13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13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13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13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13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13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13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13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13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13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13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13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13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13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13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13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13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13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13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997" name="Google Shape;99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536032">
            <a:off x="5829815" y="2170464"/>
            <a:ext cx="6257545" cy="1051074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13"/>
          <p:cNvSpPr txBox="1"/>
          <p:nvPr/>
        </p:nvSpPr>
        <p:spPr>
          <a:xfrm>
            <a:off x="7199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SLIDE ● 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grpSp>
        <p:nvGrpSpPr>
          <p:cNvPr id="999" name="Google Shape;999;p13"/>
          <p:cNvGrpSpPr/>
          <p:nvPr/>
        </p:nvGrpSpPr>
        <p:grpSpPr>
          <a:xfrm>
            <a:off x="727475" y="4679710"/>
            <a:ext cx="7692600" cy="205286"/>
            <a:chOff x="727475" y="1087800"/>
            <a:chExt cx="7692600" cy="205286"/>
          </a:xfrm>
        </p:grpSpPr>
        <p:cxnSp>
          <p:nvCxnSpPr>
            <p:cNvPr id="1000" name="Google Shape;1000;p13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1" name="Google Shape;1001;p13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02" name="Google Shape;1002;p13"/>
          <p:cNvSpPr txBox="1"/>
          <p:nvPr/>
        </p:nvSpPr>
        <p:spPr>
          <a:xfrm>
            <a:off x="2150350" y="4685325"/>
            <a:ext cx="50115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GMM: </a:t>
            </a:r>
            <a:r>
              <a:rPr b="1"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AN INTERACTIVE </a:t>
            </a:r>
            <a:r>
              <a:rPr b="1" i="1" lang="en" sz="800">
                <a:solidFill>
                  <a:schemeClr val="lt2"/>
                </a:solidFill>
                <a:latin typeface="Trispace"/>
                <a:ea typeface="Trispace"/>
                <a:cs typeface="Trispace"/>
                <a:sym typeface="Trispace"/>
              </a:rPr>
              <a:t>EXPLORATION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by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Shreyas Reddy Palley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&amp;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Akshat Sanghvi</a:t>
            </a:r>
            <a:endParaRPr b="1"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1003" name="Google Shape;1003;p13"/>
          <p:cNvSpPr txBox="1"/>
          <p:nvPr/>
        </p:nvSpPr>
        <p:spPr>
          <a:xfrm>
            <a:off x="65831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TEAM X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1004" name="Google Shape;1004;p13"/>
          <p:cNvSpPr txBox="1"/>
          <p:nvPr/>
        </p:nvSpPr>
        <p:spPr>
          <a:xfrm>
            <a:off x="1100044" y="4679750"/>
            <a:ext cx="3366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</a:rPr>
              <a:t>‹#›</a:t>
            </a:fld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TITLE_AND_BODY_1_1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Google Shape;1006;p14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1007" name="Google Shape;1007;p14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1008" name="Google Shape;1008;p14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9" name="Google Shape;1009;p14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0" name="Google Shape;1010;p14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1" name="Google Shape;1011;p14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2" name="Google Shape;1012;p14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3" name="Google Shape;1013;p14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4" name="Google Shape;1014;p14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5" name="Google Shape;1015;p14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6" name="Google Shape;1016;p14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1017" name="Google Shape;1017;p14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18" name="Google Shape;1018;p14"/>
          <p:cNvGrpSpPr/>
          <p:nvPr/>
        </p:nvGrpSpPr>
        <p:grpSpPr>
          <a:xfrm>
            <a:off x="-1620975" y="-1528442"/>
            <a:ext cx="13096226" cy="9441230"/>
            <a:chOff x="-1620975" y="-1528442"/>
            <a:chExt cx="13096226" cy="9441230"/>
          </a:xfrm>
        </p:grpSpPr>
        <p:pic>
          <p:nvPicPr>
            <p:cNvPr id="1019" name="Google Shape;1019;p14"/>
            <p:cNvPicPr preferRelativeResize="0"/>
            <p:nvPr/>
          </p:nvPicPr>
          <p:blipFill rotWithShape="1">
            <a:blip r:embed="rId3">
              <a:alphaModFix amt="90000"/>
            </a:blip>
            <a:srcRect b="0" l="0" r="0" t="0"/>
            <a:stretch/>
          </p:blipFill>
          <p:spPr>
            <a:xfrm>
              <a:off x="6331750" y="2769288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0" name="Google Shape;1020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620975" y="3687900"/>
              <a:ext cx="2849075" cy="2849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1" name="Google Shape;1021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792640">
              <a:off x="7362163" y="-1147480"/>
              <a:ext cx="3082669" cy="30149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22" name="Google Shape;1022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3" name="Google Shape;1023;p14"/>
          <p:cNvSpPr txBox="1"/>
          <p:nvPr>
            <p:ph idx="1" type="body"/>
          </p:nvPr>
        </p:nvSpPr>
        <p:spPr>
          <a:xfrm>
            <a:off x="720000" y="1215750"/>
            <a:ext cx="7704000" cy="10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024" name="Google Shape;1024;p14"/>
          <p:cNvGrpSpPr/>
          <p:nvPr/>
        </p:nvGrpSpPr>
        <p:grpSpPr>
          <a:xfrm>
            <a:off x="-402410" y="1151381"/>
            <a:ext cx="9778640" cy="4667712"/>
            <a:chOff x="-402410" y="1151381"/>
            <a:chExt cx="9778640" cy="4667712"/>
          </a:xfrm>
        </p:grpSpPr>
        <p:grpSp>
          <p:nvGrpSpPr>
            <p:cNvPr id="1025" name="Google Shape;1025;p14"/>
            <p:cNvGrpSpPr/>
            <p:nvPr/>
          </p:nvGrpSpPr>
          <p:grpSpPr>
            <a:xfrm>
              <a:off x="-402410" y="1151381"/>
              <a:ext cx="945465" cy="1336437"/>
              <a:chOff x="3175300" y="1676625"/>
              <a:chExt cx="451425" cy="638100"/>
            </a:xfrm>
          </p:grpSpPr>
          <p:sp>
            <p:nvSpPr>
              <p:cNvPr id="1026" name="Google Shape;1026;p14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14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14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14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14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14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14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14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14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14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14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14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14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14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14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14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14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14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14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14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14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14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14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14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14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14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14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14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14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14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14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14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14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14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14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14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14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14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14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14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14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14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14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14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14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14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14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14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4" name="Google Shape;1074;p14"/>
            <p:cNvGrpSpPr/>
            <p:nvPr/>
          </p:nvGrpSpPr>
          <p:grpSpPr>
            <a:xfrm>
              <a:off x="8430765" y="4482656"/>
              <a:ext cx="945465" cy="1336437"/>
              <a:chOff x="3175300" y="1676625"/>
              <a:chExt cx="451425" cy="638100"/>
            </a:xfrm>
          </p:grpSpPr>
          <p:sp>
            <p:nvSpPr>
              <p:cNvPr id="1075" name="Google Shape;1075;p14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14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14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14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14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14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14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14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14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14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14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14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14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14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14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14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14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14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14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14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14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14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14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14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14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14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14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14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14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14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14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14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14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14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14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14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14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14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14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14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14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14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14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14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14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14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14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14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123" name="Google Shape;112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84051">
            <a:off x="-2170285" y="-507811"/>
            <a:ext cx="6257545" cy="1051073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14"/>
          <p:cNvSpPr txBox="1"/>
          <p:nvPr/>
        </p:nvSpPr>
        <p:spPr>
          <a:xfrm>
            <a:off x="7199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SLIDE ● 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grpSp>
        <p:nvGrpSpPr>
          <p:cNvPr id="1125" name="Google Shape;1125;p14"/>
          <p:cNvGrpSpPr/>
          <p:nvPr/>
        </p:nvGrpSpPr>
        <p:grpSpPr>
          <a:xfrm>
            <a:off x="727475" y="4679710"/>
            <a:ext cx="7692600" cy="205286"/>
            <a:chOff x="727475" y="1087800"/>
            <a:chExt cx="7692600" cy="205286"/>
          </a:xfrm>
        </p:grpSpPr>
        <p:cxnSp>
          <p:nvCxnSpPr>
            <p:cNvPr id="1126" name="Google Shape;1126;p14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7" name="Google Shape;1127;p14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28" name="Google Shape;1128;p14"/>
          <p:cNvSpPr txBox="1"/>
          <p:nvPr/>
        </p:nvSpPr>
        <p:spPr>
          <a:xfrm>
            <a:off x="2150350" y="4685325"/>
            <a:ext cx="50115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GMM: </a:t>
            </a:r>
            <a:r>
              <a:rPr b="1"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AN INTERACTIVE </a:t>
            </a:r>
            <a:r>
              <a:rPr b="1" i="1" lang="en" sz="800">
                <a:solidFill>
                  <a:schemeClr val="lt2"/>
                </a:solidFill>
                <a:latin typeface="Trispace"/>
                <a:ea typeface="Trispace"/>
                <a:cs typeface="Trispace"/>
                <a:sym typeface="Trispace"/>
              </a:rPr>
              <a:t>EXPLORATION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by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Shreyas Reddy Palley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&amp;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Akshat Sanghvi</a:t>
            </a:r>
            <a:endParaRPr b="1"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1129" name="Google Shape;1129;p14"/>
          <p:cNvSpPr txBox="1"/>
          <p:nvPr/>
        </p:nvSpPr>
        <p:spPr>
          <a:xfrm>
            <a:off x="65831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TEAM X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1130" name="Google Shape;1130;p14"/>
          <p:cNvSpPr txBox="1"/>
          <p:nvPr/>
        </p:nvSpPr>
        <p:spPr>
          <a:xfrm>
            <a:off x="1100044" y="4679750"/>
            <a:ext cx="3366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</a:rPr>
              <a:t>‹#›</a:t>
            </a:fld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2" name="Google Shape;1132;p15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1133" name="Google Shape;1133;p15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1134" name="Google Shape;1134;p15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5" name="Google Shape;1135;p15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6" name="Google Shape;1136;p15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7" name="Google Shape;1137;p15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8" name="Google Shape;1138;p15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9" name="Google Shape;1139;p15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0" name="Google Shape;1140;p15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1" name="Google Shape;1141;p15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2" name="Google Shape;1142;p15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1143" name="Google Shape;1143;p15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44" name="Google Shape;1144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5" name="Google Shape;1145;p15"/>
          <p:cNvSpPr txBox="1"/>
          <p:nvPr>
            <p:ph idx="1" type="subTitle"/>
          </p:nvPr>
        </p:nvSpPr>
        <p:spPr>
          <a:xfrm>
            <a:off x="719607" y="2378749"/>
            <a:ext cx="23751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46" name="Google Shape;1146;p15"/>
          <p:cNvSpPr txBox="1"/>
          <p:nvPr>
            <p:ph idx="2" type="subTitle"/>
          </p:nvPr>
        </p:nvSpPr>
        <p:spPr>
          <a:xfrm>
            <a:off x="3378145" y="2378749"/>
            <a:ext cx="23751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47" name="Google Shape;1147;p15"/>
          <p:cNvSpPr txBox="1"/>
          <p:nvPr>
            <p:ph idx="3" type="subTitle"/>
          </p:nvPr>
        </p:nvSpPr>
        <p:spPr>
          <a:xfrm>
            <a:off x="6049298" y="2378749"/>
            <a:ext cx="23751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48" name="Google Shape;1148;p15"/>
          <p:cNvSpPr txBox="1"/>
          <p:nvPr>
            <p:ph idx="4" type="subTitle"/>
          </p:nvPr>
        </p:nvSpPr>
        <p:spPr>
          <a:xfrm>
            <a:off x="719607" y="1956200"/>
            <a:ext cx="2375100" cy="48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sp>
        <p:nvSpPr>
          <p:cNvPr id="1149" name="Google Shape;1149;p15"/>
          <p:cNvSpPr txBox="1"/>
          <p:nvPr>
            <p:ph idx="5" type="subTitle"/>
          </p:nvPr>
        </p:nvSpPr>
        <p:spPr>
          <a:xfrm>
            <a:off x="3378149" y="1956200"/>
            <a:ext cx="2375100" cy="48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sp>
        <p:nvSpPr>
          <p:cNvPr id="1150" name="Google Shape;1150;p15"/>
          <p:cNvSpPr txBox="1"/>
          <p:nvPr>
            <p:ph idx="6" type="subTitle"/>
          </p:nvPr>
        </p:nvSpPr>
        <p:spPr>
          <a:xfrm>
            <a:off x="6049299" y="1956200"/>
            <a:ext cx="2375100" cy="48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grpSp>
        <p:nvGrpSpPr>
          <p:cNvPr id="1151" name="Google Shape;1151;p15"/>
          <p:cNvGrpSpPr/>
          <p:nvPr/>
        </p:nvGrpSpPr>
        <p:grpSpPr>
          <a:xfrm>
            <a:off x="8430765" y="3138706"/>
            <a:ext cx="945465" cy="1336437"/>
            <a:chOff x="3175300" y="1676625"/>
            <a:chExt cx="451425" cy="638100"/>
          </a:xfrm>
        </p:grpSpPr>
        <p:sp>
          <p:nvSpPr>
            <p:cNvPr id="1152" name="Google Shape;1152;p15"/>
            <p:cNvSpPr/>
            <p:nvPr/>
          </p:nvSpPr>
          <p:spPr>
            <a:xfrm>
              <a:off x="36135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15"/>
            <p:cNvSpPr/>
            <p:nvPr/>
          </p:nvSpPr>
          <p:spPr>
            <a:xfrm>
              <a:off x="35259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15"/>
            <p:cNvSpPr/>
            <p:nvPr/>
          </p:nvSpPr>
          <p:spPr>
            <a:xfrm>
              <a:off x="34382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15"/>
            <p:cNvSpPr/>
            <p:nvPr/>
          </p:nvSpPr>
          <p:spPr>
            <a:xfrm>
              <a:off x="33506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5"/>
            <p:cNvSpPr/>
            <p:nvPr/>
          </p:nvSpPr>
          <p:spPr>
            <a:xfrm>
              <a:off x="32629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5"/>
            <p:cNvSpPr/>
            <p:nvPr/>
          </p:nvSpPr>
          <p:spPr>
            <a:xfrm>
              <a:off x="31753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5"/>
            <p:cNvSpPr/>
            <p:nvPr/>
          </p:nvSpPr>
          <p:spPr>
            <a:xfrm>
              <a:off x="36135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5"/>
            <p:cNvSpPr/>
            <p:nvPr/>
          </p:nvSpPr>
          <p:spPr>
            <a:xfrm>
              <a:off x="35259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15"/>
            <p:cNvSpPr/>
            <p:nvPr/>
          </p:nvSpPr>
          <p:spPr>
            <a:xfrm>
              <a:off x="34382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15"/>
            <p:cNvSpPr/>
            <p:nvPr/>
          </p:nvSpPr>
          <p:spPr>
            <a:xfrm>
              <a:off x="33506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5"/>
            <p:cNvSpPr/>
            <p:nvPr/>
          </p:nvSpPr>
          <p:spPr>
            <a:xfrm>
              <a:off x="32629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5"/>
            <p:cNvSpPr/>
            <p:nvPr/>
          </p:nvSpPr>
          <p:spPr>
            <a:xfrm>
              <a:off x="31753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5"/>
            <p:cNvSpPr/>
            <p:nvPr/>
          </p:nvSpPr>
          <p:spPr>
            <a:xfrm>
              <a:off x="36135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5"/>
            <p:cNvSpPr/>
            <p:nvPr/>
          </p:nvSpPr>
          <p:spPr>
            <a:xfrm>
              <a:off x="35259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15"/>
            <p:cNvSpPr/>
            <p:nvPr/>
          </p:nvSpPr>
          <p:spPr>
            <a:xfrm>
              <a:off x="34382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15"/>
            <p:cNvSpPr/>
            <p:nvPr/>
          </p:nvSpPr>
          <p:spPr>
            <a:xfrm>
              <a:off x="33506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5"/>
            <p:cNvSpPr/>
            <p:nvPr/>
          </p:nvSpPr>
          <p:spPr>
            <a:xfrm>
              <a:off x="32629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5"/>
            <p:cNvSpPr/>
            <p:nvPr/>
          </p:nvSpPr>
          <p:spPr>
            <a:xfrm>
              <a:off x="31753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5"/>
            <p:cNvSpPr/>
            <p:nvPr/>
          </p:nvSpPr>
          <p:spPr>
            <a:xfrm>
              <a:off x="36135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5"/>
            <p:cNvSpPr/>
            <p:nvPr/>
          </p:nvSpPr>
          <p:spPr>
            <a:xfrm>
              <a:off x="35259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5"/>
            <p:cNvSpPr/>
            <p:nvPr/>
          </p:nvSpPr>
          <p:spPr>
            <a:xfrm>
              <a:off x="34382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5"/>
            <p:cNvSpPr/>
            <p:nvPr/>
          </p:nvSpPr>
          <p:spPr>
            <a:xfrm>
              <a:off x="33506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5"/>
            <p:cNvSpPr/>
            <p:nvPr/>
          </p:nvSpPr>
          <p:spPr>
            <a:xfrm>
              <a:off x="32629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5"/>
            <p:cNvSpPr/>
            <p:nvPr/>
          </p:nvSpPr>
          <p:spPr>
            <a:xfrm>
              <a:off x="31753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5"/>
            <p:cNvSpPr/>
            <p:nvPr/>
          </p:nvSpPr>
          <p:spPr>
            <a:xfrm>
              <a:off x="36135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5"/>
            <p:cNvSpPr/>
            <p:nvPr/>
          </p:nvSpPr>
          <p:spPr>
            <a:xfrm>
              <a:off x="35259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5"/>
            <p:cNvSpPr/>
            <p:nvPr/>
          </p:nvSpPr>
          <p:spPr>
            <a:xfrm>
              <a:off x="34382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5"/>
            <p:cNvSpPr/>
            <p:nvPr/>
          </p:nvSpPr>
          <p:spPr>
            <a:xfrm>
              <a:off x="33506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5"/>
            <p:cNvSpPr/>
            <p:nvPr/>
          </p:nvSpPr>
          <p:spPr>
            <a:xfrm>
              <a:off x="32629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5"/>
            <p:cNvSpPr/>
            <p:nvPr/>
          </p:nvSpPr>
          <p:spPr>
            <a:xfrm>
              <a:off x="31753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5"/>
            <p:cNvSpPr/>
            <p:nvPr/>
          </p:nvSpPr>
          <p:spPr>
            <a:xfrm>
              <a:off x="36135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5"/>
            <p:cNvSpPr/>
            <p:nvPr/>
          </p:nvSpPr>
          <p:spPr>
            <a:xfrm>
              <a:off x="35259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5"/>
            <p:cNvSpPr/>
            <p:nvPr/>
          </p:nvSpPr>
          <p:spPr>
            <a:xfrm>
              <a:off x="34382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5"/>
            <p:cNvSpPr/>
            <p:nvPr/>
          </p:nvSpPr>
          <p:spPr>
            <a:xfrm>
              <a:off x="33506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5"/>
            <p:cNvSpPr/>
            <p:nvPr/>
          </p:nvSpPr>
          <p:spPr>
            <a:xfrm>
              <a:off x="32629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5"/>
            <p:cNvSpPr/>
            <p:nvPr/>
          </p:nvSpPr>
          <p:spPr>
            <a:xfrm>
              <a:off x="31753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15"/>
            <p:cNvSpPr/>
            <p:nvPr/>
          </p:nvSpPr>
          <p:spPr>
            <a:xfrm>
              <a:off x="36135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15"/>
            <p:cNvSpPr/>
            <p:nvPr/>
          </p:nvSpPr>
          <p:spPr>
            <a:xfrm>
              <a:off x="35259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15"/>
            <p:cNvSpPr/>
            <p:nvPr/>
          </p:nvSpPr>
          <p:spPr>
            <a:xfrm>
              <a:off x="34382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15"/>
            <p:cNvSpPr/>
            <p:nvPr/>
          </p:nvSpPr>
          <p:spPr>
            <a:xfrm>
              <a:off x="33506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15"/>
            <p:cNvSpPr/>
            <p:nvPr/>
          </p:nvSpPr>
          <p:spPr>
            <a:xfrm>
              <a:off x="32629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15"/>
            <p:cNvSpPr/>
            <p:nvPr/>
          </p:nvSpPr>
          <p:spPr>
            <a:xfrm>
              <a:off x="31753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15"/>
            <p:cNvSpPr/>
            <p:nvPr/>
          </p:nvSpPr>
          <p:spPr>
            <a:xfrm>
              <a:off x="36135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15"/>
            <p:cNvSpPr/>
            <p:nvPr/>
          </p:nvSpPr>
          <p:spPr>
            <a:xfrm>
              <a:off x="35259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15"/>
            <p:cNvSpPr/>
            <p:nvPr/>
          </p:nvSpPr>
          <p:spPr>
            <a:xfrm>
              <a:off x="34382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15"/>
            <p:cNvSpPr/>
            <p:nvPr/>
          </p:nvSpPr>
          <p:spPr>
            <a:xfrm>
              <a:off x="33506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15"/>
            <p:cNvSpPr/>
            <p:nvPr/>
          </p:nvSpPr>
          <p:spPr>
            <a:xfrm>
              <a:off x="32629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15"/>
            <p:cNvSpPr/>
            <p:nvPr/>
          </p:nvSpPr>
          <p:spPr>
            <a:xfrm>
              <a:off x="31753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0" name="Google Shape;1200;p15"/>
          <p:cNvGrpSpPr/>
          <p:nvPr/>
        </p:nvGrpSpPr>
        <p:grpSpPr>
          <a:xfrm>
            <a:off x="-1752825" y="-3015550"/>
            <a:ext cx="13366220" cy="11715751"/>
            <a:chOff x="-1752825" y="-3015550"/>
            <a:chExt cx="13366220" cy="11715751"/>
          </a:xfrm>
        </p:grpSpPr>
        <p:pic>
          <p:nvPicPr>
            <p:cNvPr id="1201" name="Google Shape;1201;p15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>
              <a:off x="3509100" y="-301555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2" name="Google Shape;1202;p15"/>
            <p:cNvPicPr preferRelativeResize="0"/>
            <p:nvPr/>
          </p:nvPicPr>
          <p:blipFill rotWithShape="1">
            <a:blip r:embed="rId4">
              <a:alphaModFix amt="80000"/>
            </a:blip>
            <a:srcRect b="0" l="0" r="0" t="0"/>
            <a:stretch/>
          </p:blipFill>
          <p:spPr>
            <a:xfrm>
              <a:off x="1591600" y="355670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3" name="Google Shape;1203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752825" y="707613"/>
              <a:ext cx="2849075" cy="2849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4" name="Google Shape;1204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288803">
              <a:off x="8083674" y="-460798"/>
              <a:ext cx="3309752" cy="321602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05" name="Google Shape;120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31230">
            <a:off x="-380485" y="4570764"/>
            <a:ext cx="6257543" cy="1051073"/>
          </a:xfrm>
          <a:prstGeom prst="rect">
            <a:avLst/>
          </a:prstGeom>
          <a:noFill/>
          <a:ln>
            <a:noFill/>
          </a:ln>
        </p:spPr>
      </p:pic>
      <p:sp>
        <p:nvSpPr>
          <p:cNvPr id="1206" name="Google Shape;1206;p15"/>
          <p:cNvSpPr txBox="1"/>
          <p:nvPr/>
        </p:nvSpPr>
        <p:spPr>
          <a:xfrm>
            <a:off x="7199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SLIDE ● 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grpSp>
        <p:nvGrpSpPr>
          <p:cNvPr id="1207" name="Google Shape;1207;p15"/>
          <p:cNvGrpSpPr/>
          <p:nvPr/>
        </p:nvGrpSpPr>
        <p:grpSpPr>
          <a:xfrm>
            <a:off x="727475" y="4679710"/>
            <a:ext cx="7692600" cy="205286"/>
            <a:chOff x="727475" y="1087800"/>
            <a:chExt cx="7692600" cy="205286"/>
          </a:xfrm>
        </p:grpSpPr>
        <p:cxnSp>
          <p:nvCxnSpPr>
            <p:cNvPr id="1208" name="Google Shape;1208;p15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9" name="Google Shape;1209;p15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10" name="Google Shape;1210;p15"/>
          <p:cNvSpPr txBox="1"/>
          <p:nvPr/>
        </p:nvSpPr>
        <p:spPr>
          <a:xfrm>
            <a:off x="2150350" y="4685325"/>
            <a:ext cx="50115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GMM: </a:t>
            </a:r>
            <a:r>
              <a:rPr b="1"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AN INTERACTIVE </a:t>
            </a:r>
            <a:r>
              <a:rPr b="1" i="1" lang="en" sz="800">
                <a:solidFill>
                  <a:schemeClr val="lt2"/>
                </a:solidFill>
                <a:latin typeface="Trispace"/>
                <a:ea typeface="Trispace"/>
                <a:cs typeface="Trispace"/>
                <a:sym typeface="Trispace"/>
              </a:rPr>
              <a:t>EXPLORATION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by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Shreyas Reddy Palley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&amp;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Akshat Sanghvi</a:t>
            </a:r>
            <a:endParaRPr b="1"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1211" name="Google Shape;1211;p15"/>
          <p:cNvSpPr txBox="1"/>
          <p:nvPr/>
        </p:nvSpPr>
        <p:spPr>
          <a:xfrm>
            <a:off x="65831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TEAM X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1212" name="Google Shape;1212;p15"/>
          <p:cNvSpPr txBox="1"/>
          <p:nvPr/>
        </p:nvSpPr>
        <p:spPr>
          <a:xfrm>
            <a:off x="1100044" y="4679750"/>
            <a:ext cx="3366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</a:rPr>
              <a:t>‹#›</a:t>
            </a:fld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4" name="Google Shape;1214;p16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1215" name="Google Shape;1215;p16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1216" name="Google Shape;1216;p16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7" name="Google Shape;1217;p16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8" name="Google Shape;1218;p16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9" name="Google Shape;1219;p16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0" name="Google Shape;1220;p16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1" name="Google Shape;1221;p16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2" name="Google Shape;1222;p16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3" name="Google Shape;1223;p16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4" name="Google Shape;1224;p16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1225" name="Google Shape;1225;p16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6" name="Google Shape;1226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7" name="Google Shape;1227;p16"/>
          <p:cNvSpPr txBox="1"/>
          <p:nvPr>
            <p:ph idx="1" type="subTitle"/>
          </p:nvPr>
        </p:nvSpPr>
        <p:spPr>
          <a:xfrm>
            <a:off x="1253225" y="1825100"/>
            <a:ext cx="28110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28" name="Google Shape;1228;p16"/>
          <p:cNvSpPr txBox="1"/>
          <p:nvPr>
            <p:ph idx="2" type="subTitle"/>
          </p:nvPr>
        </p:nvSpPr>
        <p:spPr>
          <a:xfrm>
            <a:off x="5079776" y="1825100"/>
            <a:ext cx="28110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29" name="Google Shape;1229;p16"/>
          <p:cNvSpPr txBox="1"/>
          <p:nvPr>
            <p:ph idx="3" type="subTitle"/>
          </p:nvPr>
        </p:nvSpPr>
        <p:spPr>
          <a:xfrm>
            <a:off x="1253225" y="3565300"/>
            <a:ext cx="28110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0" name="Google Shape;1230;p16"/>
          <p:cNvSpPr txBox="1"/>
          <p:nvPr>
            <p:ph idx="4" type="subTitle"/>
          </p:nvPr>
        </p:nvSpPr>
        <p:spPr>
          <a:xfrm>
            <a:off x="5079776" y="3565300"/>
            <a:ext cx="28110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1" name="Google Shape;1231;p16"/>
          <p:cNvSpPr txBox="1"/>
          <p:nvPr>
            <p:ph idx="5" type="subTitle"/>
          </p:nvPr>
        </p:nvSpPr>
        <p:spPr>
          <a:xfrm>
            <a:off x="1253225" y="1172720"/>
            <a:ext cx="28110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sp>
        <p:nvSpPr>
          <p:cNvPr id="1232" name="Google Shape;1232;p16"/>
          <p:cNvSpPr txBox="1"/>
          <p:nvPr>
            <p:ph idx="6" type="subTitle"/>
          </p:nvPr>
        </p:nvSpPr>
        <p:spPr>
          <a:xfrm>
            <a:off x="1253225" y="2912945"/>
            <a:ext cx="28110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sp>
        <p:nvSpPr>
          <p:cNvPr id="1233" name="Google Shape;1233;p16"/>
          <p:cNvSpPr txBox="1"/>
          <p:nvPr>
            <p:ph idx="7" type="subTitle"/>
          </p:nvPr>
        </p:nvSpPr>
        <p:spPr>
          <a:xfrm>
            <a:off x="5079750" y="1172720"/>
            <a:ext cx="28110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sp>
        <p:nvSpPr>
          <p:cNvPr id="1234" name="Google Shape;1234;p16"/>
          <p:cNvSpPr txBox="1"/>
          <p:nvPr>
            <p:ph idx="8" type="subTitle"/>
          </p:nvPr>
        </p:nvSpPr>
        <p:spPr>
          <a:xfrm>
            <a:off x="5079750" y="2912945"/>
            <a:ext cx="28110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grpSp>
        <p:nvGrpSpPr>
          <p:cNvPr id="1235" name="Google Shape;1235;p16"/>
          <p:cNvGrpSpPr/>
          <p:nvPr/>
        </p:nvGrpSpPr>
        <p:grpSpPr>
          <a:xfrm>
            <a:off x="-402410" y="1151381"/>
            <a:ext cx="9778640" cy="4667712"/>
            <a:chOff x="-402410" y="1151381"/>
            <a:chExt cx="9778640" cy="4667712"/>
          </a:xfrm>
        </p:grpSpPr>
        <p:grpSp>
          <p:nvGrpSpPr>
            <p:cNvPr id="1236" name="Google Shape;1236;p16"/>
            <p:cNvGrpSpPr/>
            <p:nvPr/>
          </p:nvGrpSpPr>
          <p:grpSpPr>
            <a:xfrm>
              <a:off x="-402410" y="1151381"/>
              <a:ext cx="945465" cy="1336437"/>
              <a:chOff x="3175300" y="1676625"/>
              <a:chExt cx="451425" cy="638100"/>
            </a:xfrm>
          </p:grpSpPr>
          <p:sp>
            <p:nvSpPr>
              <p:cNvPr id="1237" name="Google Shape;1237;p16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16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16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16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16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16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16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16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16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16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16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16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16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16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16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16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16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16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16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16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16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16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16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16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16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16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16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16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16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16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16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16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16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16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16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16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16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16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16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16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16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16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16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16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16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16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16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16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5" name="Google Shape;1285;p16"/>
            <p:cNvGrpSpPr/>
            <p:nvPr/>
          </p:nvGrpSpPr>
          <p:grpSpPr>
            <a:xfrm>
              <a:off x="8430765" y="4482656"/>
              <a:ext cx="945465" cy="1336437"/>
              <a:chOff x="3175300" y="1676625"/>
              <a:chExt cx="451425" cy="638100"/>
            </a:xfrm>
          </p:grpSpPr>
          <p:sp>
            <p:nvSpPr>
              <p:cNvPr id="1286" name="Google Shape;1286;p16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16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16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16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16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16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16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16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16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16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16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16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16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16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16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16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16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16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16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16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16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16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16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16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16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16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16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16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16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16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16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16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16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16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" name="Google Shape;1320;p16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" name="Google Shape;1321;p16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16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16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16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16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16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16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16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16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16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16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16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Google Shape;1333;p16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34" name="Google Shape;1334;p16"/>
          <p:cNvGrpSpPr/>
          <p:nvPr/>
        </p:nvGrpSpPr>
        <p:grpSpPr>
          <a:xfrm>
            <a:off x="-1620975" y="-1528442"/>
            <a:ext cx="13096226" cy="9441230"/>
            <a:chOff x="-1620975" y="-1528442"/>
            <a:chExt cx="13096226" cy="9441230"/>
          </a:xfrm>
        </p:grpSpPr>
        <p:pic>
          <p:nvPicPr>
            <p:cNvPr id="1335" name="Google Shape;1335;p16"/>
            <p:cNvPicPr preferRelativeResize="0"/>
            <p:nvPr/>
          </p:nvPicPr>
          <p:blipFill rotWithShape="1">
            <a:blip r:embed="rId3">
              <a:alphaModFix amt="90000"/>
            </a:blip>
            <a:srcRect b="0" l="0" r="0" t="0"/>
            <a:stretch/>
          </p:blipFill>
          <p:spPr>
            <a:xfrm>
              <a:off x="6331750" y="2769288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6" name="Google Shape;1336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620975" y="3687900"/>
              <a:ext cx="2849075" cy="2849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7" name="Google Shape;1337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792640">
              <a:off x="7362163" y="-1147480"/>
              <a:ext cx="3082669" cy="30149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38" name="Google Shape;133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84051">
            <a:off x="-2170285" y="-507811"/>
            <a:ext cx="6257545" cy="1051073"/>
          </a:xfrm>
          <a:prstGeom prst="rect">
            <a:avLst/>
          </a:prstGeom>
          <a:noFill/>
          <a:ln>
            <a:noFill/>
          </a:ln>
        </p:spPr>
      </p:pic>
      <p:sp>
        <p:nvSpPr>
          <p:cNvPr id="1339" name="Google Shape;1339;p16"/>
          <p:cNvSpPr txBox="1"/>
          <p:nvPr/>
        </p:nvSpPr>
        <p:spPr>
          <a:xfrm>
            <a:off x="7199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SLIDE ● 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grpSp>
        <p:nvGrpSpPr>
          <p:cNvPr id="1340" name="Google Shape;1340;p16"/>
          <p:cNvGrpSpPr/>
          <p:nvPr/>
        </p:nvGrpSpPr>
        <p:grpSpPr>
          <a:xfrm>
            <a:off x="727475" y="4679710"/>
            <a:ext cx="7692600" cy="205286"/>
            <a:chOff x="727475" y="1087800"/>
            <a:chExt cx="7692600" cy="205286"/>
          </a:xfrm>
        </p:grpSpPr>
        <p:cxnSp>
          <p:nvCxnSpPr>
            <p:cNvPr id="1341" name="Google Shape;1341;p16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2" name="Google Shape;1342;p16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43" name="Google Shape;1343;p16"/>
          <p:cNvSpPr txBox="1"/>
          <p:nvPr/>
        </p:nvSpPr>
        <p:spPr>
          <a:xfrm>
            <a:off x="2150350" y="4685325"/>
            <a:ext cx="50115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GMM: </a:t>
            </a:r>
            <a:r>
              <a:rPr b="1"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AN INTERACTIVE </a:t>
            </a:r>
            <a:r>
              <a:rPr b="1" i="1" lang="en" sz="800">
                <a:solidFill>
                  <a:schemeClr val="lt2"/>
                </a:solidFill>
                <a:latin typeface="Trispace"/>
                <a:ea typeface="Trispace"/>
                <a:cs typeface="Trispace"/>
                <a:sym typeface="Trispace"/>
              </a:rPr>
              <a:t>EXPLORATION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by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Shreyas Reddy Palley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&amp;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Akshat Sanghvi</a:t>
            </a:r>
            <a:endParaRPr b="1"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1344" name="Google Shape;1344;p16"/>
          <p:cNvSpPr txBox="1"/>
          <p:nvPr/>
        </p:nvSpPr>
        <p:spPr>
          <a:xfrm>
            <a:off x="65831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TEAM X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1345" name="Google Shape;1345;p16"/>
          <p:cNvSpPr txBox="1"/>
          <p:nvPr/>
        </p:nvSpPr>
        <p:spPr>
          <a:xfrm>
            <a:off x="1100044" y="4679750"/>
            <a:ext cx="3366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</a:rPr>
              <a:t>‹#›</a:t>
            </a:fld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7" name="Google Shape;1347;p17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1348" name="Google Shape;1348;p17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1349" name="Google Shape;1349;p17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50" name="Google Shape;1350;p17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51" name="Google Shape;1351;p17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52" name="Google Shape;1352;p17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53" name="Google Shape;1353;p17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54" name="Google Shape;1354;p17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55" name="Google Shape;1355;p17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56" name="Google Shape;1356;p17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57" name="Google Shape;1357;p17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1358" name="Google Shape;1358;p17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59" name="Google Shape;1359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60" name="Google Shape;1360;p17"/>
          <p:cNvSpPr txBox="1"/>
          <p:nvPr>
            <p:ph idx="1" type="subTitle"/>
          </p:nvPr>
        </p:nvSpPr>
        <p:spPr>
          <a:xfrm>
            <a:off x="727700" y="1825089"/>
            <a:ext cx="1986000" cy="1105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61" name="Google Shape;1361;p17"/>
          <p:cNvSpPr txBox="1"/>
          <p:nvPr>
            <p:ph idx="2" type="subTitle"/>
          </p:nvPr>
        </p:nvSpPr>
        <p:spPr>
          <a:xfrm>
            <a:off x="3579000" y="1825099"/>
            <a:ext cx="1986000" cy="1105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62" name="Google Shape;1362;p17"/>
          <p:cNvSpPr txBox="1"/>
          <p:nvPr>
            <p:ph idx="3" type="subTitle"/>
          </p:nvPr>
        </p:nvSpPr>
        <p:spPr>
          <a:xfrm>
            <a:off x="727700" y="3565296"/>
            <a:ext cx="1986000" cy="1105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63" name="Google Shape;1363;p17"/>
          <p:cNvSpPr txBox="1"/>
          <p:nvPr>
            <p:ph idx="4" type="subTitle"/>
          </p:nvPr>
        </p:nvSpPr>
        <p:spPr>
          <a:xfrm>
            <a:off x="3579000" y="3565296"/>
            <a:ext cx="1986000" cy="1105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64" name="Google Shape;1364;p17"/>
          <p:cNvSpPr txBox="1"/>
          <p:nvPr>
            <p:ph idx="5" type="subTitle"/>
          </p:nvPr>
        </p:nvSpPr>
        <p:spPr>
          <a:xfrm>
            <a:off x="6430296" y="1825099"/>
            <a:ext cx="1986000" cy="1105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65" name="Google Shape;1365;p17"/>
          <p:cNvSpPr txBox="1"/>
          <p:nvPr>
            <p:ph idx="6" type="subTitle"/>
          </p:nvPr>
        </p:nvSpPr>
        <p:spPr>
          <a:xfrm>
            <a:off x="6430296" y="3565296"/>
            <a:ext cx="1986000" cy="1105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66" name="Google Shape;1366;p17"/>
          <p:cNvSpPr txBox="1"/>
          <p:nvPr>
            <p:ph idx="7" type="subTitle"/>
          </p:nvPr>
        </p:nvSpPr>
        <p:spPr>
          <a:xfrm>
            <a:off x="727700" y="1217425"/>
            <a:ext cx="1986000" cy="653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sp>
        <p:nvSpPr>
          <p:cNvPr id="1367" name="Google Shape;1367;p17"/>
          <p:cNvSpPr txBox="1"/>
          <p:nvPr>
            <p:ph idx="8" type="subTitle"/>
          </p:nvPr>
        </p:nvSpPr>
        <p:spPr>
          <a:xfrm>
            <a:off x="3579000" y="1217425"/>
            <a:ext cx="1986000" cy="653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sp>
        <p:nvSpPr>
          <p:cNvPr id="1368" name="Google Shape;1368;p17"/>
          <p:cNvSpPr txBox="1"/>
          <p:nvPr>
            <p:ph idx="9" type="subTitle"/>
          </p:nvPr>
        </p:nvSpPr>
        <p:spPr>
          <a:xfrm>
            <a:off x="6430296" y="1217425"/>
            <a:ext cx="1986000" cy="653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sp>
        <p:nvSpPr>
          <p:cNvPr id="1369" name="Google Shape;1369;p17"/>
          <p:cNvSpPr txBox="1"/>
          <p:nvPr>
            <p:ph idx="13" type="subTitle"/>
          </p:nvPr>
        </p:nvSpPr>
        <p:spPr>
          <a:xfrm>
            <a:off x="727700" y="2957650"/>
            <a:ext cx="1986000" cy="653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sp>
        <p:nvSpPr>
          <p:cNvPr id="1370" name="Google Shape;1370;p17"/>
          <p:cNvSpPr txBox="1"/>
          <p:nvPr>
            <p:ph idx="14" type="subTitle"/>
          </p:nvPr>
        </p:nvSpPr>
        <p:spPr>
          <a:xfrm>
            <a:off x="3579000" y="2957650"/>
            <a:ext cx="1986000" cy="653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sp>
        <p:nvSpPr>
          <p:cNvPr id="1371" name="Google Shape;1371;p17"/>
          <p:cNvSpPr txBox="1"/>
          <p:nvPr>
            <p:ph idx="15" type="subTitle"/>
          </p:nvPr>
        </p:nvSpPr>
        <p:spPr>
          <a:xfrm>
            <a:off x="6430296" y="2957650"/>
            <a:ext cx="1986000" cy="653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grpSp>
        <p:nvGrpSpPr>
          <p:cNvPr id="1372" name="Google Shape;1372;p17"/>
          <p:cNvGrpSpPr/>
          <p:nvPr/>
        </p:nvGrpSpPr>
        <p:grpSpPr>
          <a:xfrm>
            <a:off x="-2308500" y="-2363350"/>
            <a:ext cx="13936851" cy="9909526"/>
            <a:chOff x="-2308500" y="-2363350"/>
            <a:chExt cx="13936851" cy="9909526"/>
          </a:xfrm>
        </p:grpSpPr>
        <p:pic>
          <p:nvPicPr>
            <p:cNvPr id="1373" name="Google Shape;1373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7595592">
              <a:off x="7598426" y="2074684"/>
              <a:ext cx="3082669" cy="30149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4" name="Google Shape;1374;p17"/>
            <p:cNvPicPr preferRelativeResize="0"/>
            <p:nvPr/>
          </p:nvPicPr>
          <p:blipFill>
            <a:blip r:embed="rId4">
              <a:alphaModFix amt="90000"/>
            </a:blip>
            <a:stretch>
              <a:fillRect/>
            </a:stretch>
          </p:blipFill>
          <p:spPr>
            <a:xfrm>
              <a:off x="6484850" y="2402675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5" name="Google Shape;1375;p17"/>
            <p:cNvPicPr preferRelativeResize="0"/>
            <p:nvPr/>
          </p:nvPicPr>
          <p:blipFill rotWithShape="1">
            <a:blip r:embed="rId5">
              <a:alphaModFix amt="90000"/>
            </a:blip>
            <a:srcRect b="0" l="0" r="0" t="0"/>
            <a:stretch/>
          </p:blipFill>
          <p:spPr>
            <a:xfrm>
              <a:off x="-2308500" y="-236335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76" name="Google Shape;1376;p17"/>
          <p:cNvGrpSpPr/>
          <p:nvPr/>
        </p:nvGrpSpPr>
        <p:grpSpPr>
          <a:xfrm>
            <a:off x="3363965" y="-796944"/>
            <a:ext cx="4960490" cy="6782512"/>
            <a:chOff x="2678165" y="-796944"/>
            <a:chExt cx="4960490" cy="6782512"/>
          </a:xfrm>
        </p:grpSpPr>
        <p:grpSp>
          <p:nvGrpSpPr>
            <p:cNvPr id="1377" name="Google Shape;1377;p17"/>
            <p:cNvGrpSpPr/>
            <p:nvPr/>
          </p:nvGrpSpPr>
          <p:grpSpPr>
            <a:xfrm>
              <a:off x="2678165" y="4649131"/>
              <a:ext cx="945465" cy="1336437"/>
              <a:chOff x="3175300" y="1676625"/>
              <a:chExt cx="451425" cy="638100"/>
            </a:xfrm>
          </p:grpSpPr>
          <p:sp>
            <p:nvSpPr>
              <p:cNvPr id="1378" name="Google Shape;1378;p17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" name="Google Shape;1379;p17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" name="Google Shape;1380;p17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Google Shape;1381;p17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17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Google Shape;1383;p17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4" name="Google Shape;1384;p17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5" name="Google Shape;1385;p17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17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" name="Google Shape;1387;p17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17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17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17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17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" name="Google Shape;1392;p17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" name="Google Shape;1393;p17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4" name="Google Shape;1394;p17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5" name="Google Shape;1395;p17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" name="Google Shape;1396;p17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17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" name="Google Shape;1398;p17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9" name="Google Shape;1399;p17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0" name="Google Shape;1400;p17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1" name="Google Shape;1401;p17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2" name="Google Shape;1402;p17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Google Shape;1403;p17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4" name="Google Shape;1404;p17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Google Shape;1405;p17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6" name="Google Shape;1406;p17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7" name="Google Shape;1407;p17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17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17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17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1" name="Google Shape;1411;p17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2" name="Google Shape;1412;p17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17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17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17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17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17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Google Shape;1418;p17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" name="Google Shape;1419;p17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0" name="Google Shape;1420;p17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1" name="Google Shape;1421;p17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17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17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17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17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26" name="Google Shape;1426;p17"/>
            <p:cNvGrpSpPr/>
            <p:nvPr/>
          </p:nvGrpSpPr>
          <p:grpSpPr>
            <a:xfrm>
              <a:off x="6693190" y="-796944"/>
              <a:ext cx="945465" cy="1336437"/>
              <a:chOff x="3175300" y="1676625"/>
              <a:chExt cx="451425" cy="638100"/>
            </a:xfrm>
          </p:grpSpPr>
          <p:sp>
            <p:nvSpPr>
              <p:cNvPr id="1427" name="Google Shape;1427;p17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8" name="Google Shape;1428;p17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9" name="Google Shape;1429;p17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17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17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17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17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17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17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17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17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17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9" name="Google Shape;1439;p17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17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17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17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17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17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17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17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17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17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17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17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17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17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17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17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17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17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17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17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17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17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17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17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17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17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17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17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17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17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17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17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17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17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17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17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475" name="Google Shape;147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536032">
            <a:off x="-2969760" y="1637064"/>
            <a:ext cx="6257545" cy="10510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6" name="Google Shape;1476;p17"/>
          <p:cNvSpPr txBox="1"/>
          <p:nvPr/>
        </p:nvSpPr>
        <p:spPr>
          <a:xfrm>
            <a:off x="7199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SLIDE ● 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grpSp>
        <p:nvGrpSpPr>
          <p:cNvPr id="1477" name="Google Shape;1477;p17"/>
          <p:cNvGrpSpPr/>
          <p:nvPr/>
        </p:nvGrpSpPr>
        <p:grpSpPr>
          <a:xfrm>
            <a:off x="727475" y="4679710"/>
            <a:ext cx="7692600" cy="205286"/>
            <a:chOff x="727475" y="1087800"/>
            <a:chExt cx="7692600" cy="205286"/>
          </a:xfrm>
        </p:grpSpPr>
        <p:cxnSp>
          <p:nvCxnSpPr>
            <p:cNvPr id="1478" name="Google Shape;1478;p17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9" name="Google Shape;1479;p17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80" name="Google Shape;1480;p17"/>
          <p:cNvSpPr txBox="1"/>
          <p:nvPr/>
        </p:nvSpPr>
        <p:spPr>
          <a:xfrm>
            <a:off x="2150350" y="4685325"/>
            <a:ext cx="50115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GMM: </a:t>
            </a:r>
            <a:r>
              <a:rPr b="1"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AN INTERACTIVE </a:t>
            </a:r>
            <a:r>
              <a:rPr b="1" i="1" lang="en" sz="800">
                <a:solidFill>
                  <a:schemeClr val="lt2"/>
                </a:solidFill>
                <a:latin typeface="Trispace"/>
                <a:ea typeface="Trispace"/>
                <a:cs typeface="Trispace"/>
                <a:sym typeface="Trispace"/>
              </a:rPr>
              <a:t>EXPLORATION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by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Shreyas Reddy Palley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&amp;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Akshat Sanghvi</a:t>
            </a:r>
            <a:endParaRPr b="1"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1481" name="Google Shape;1481;p17"/>
          <p:cNvSpPr txBox="1"/>
          <p:nvPr/>
        </p:nvSpPr>
        <p:spPr>
          <a:xfrm>
            <a:off x="65831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TEAM X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1482" name="Google Shape;1482;p17"/>
          <p:cNvSpPr txBox="1"/>
          <p:nvPr/>
        </p:nvSpPr>
        <p:spPr>
          <a:xfrm>
            <a:off x="1100044" y="4679750"/>
            <a:ext cx="3366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</a:rPr>
              <a:t>‹#›</a:t>
            </a:fld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18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1485" name="Google Shape;1485;p18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1486" name="Google Shape;1486;p18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7" name="Google Shape;1487;p18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8" name="Google Shape;1488;p18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9" name="Google Shape;1489;p18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90" name="Google Shape;1490;p18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91" name="Google Shape;1491;p18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92" name="Google Shape;1492;p18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93" name="Google Shape;1493;p18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94" name="Google Shape;1494;p18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1495" name="Google Shape;1495;p18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96" name="Google Shape;14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375250">
            <a:off x="-1189010" y="-541834"/>
            <a:ext cx="6257543" cy="10510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7" name="Google Shape;1497;p18"/>
          <p:cNvGrpSpPr/>
          <p:nvPr/>
        </p:nvGrpSpPr>
        <p:grpSpPr>
          <a:xfrm>
            <a:off x="-1515001" y="-2415134"/>
            <a:ext cx="13005360" cy="10120072"/>
            <a:chOff x="-1515001" y="-2415134"/>
            <a:chExt cx="13005360" cy="10120072"/>
          </a:xfrm>
        </p:grpSpPr>
        <p:pic>
          <p:nvPicPr>
            <p:cNvPr id="1498" name="Google Shape;1498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515001" y="3625720"/>
              <a:ext cx="3082670" cy="30149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9" name="Google Shape;1499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6846093">
              <a:off x="3209399" y="-1900054"/>
              <a:ext cx="3082669" cy="30149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0" name="Google Shape;1500;p18"/>
            <p:cNvPicPr preferRelativeResize="0"/>
            <p:nvPr/>
          </p:nvPicPr>
          <p:blipFill>
            <a:blip r:embed="rId5">
              <a:alphaModFix amt="80000"/>
            </a:blip>
            <a:stretch>
              <a:fillRect/>
            </a:stretch>
          </p:blipFill>
          <p:spPr>
            <a:xfrm>
              <a:off x="6231800" y="2298775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1" name="Google Shape;1501;p18"/>
            <p:cNvPicPr preferRelativeResize="0"/>
            <p:nvPr/>
          </p:nvPicPr>
          <p:blipFill rotWithShape="1">
            <a:blip r:embed="rId6">
              <a:alphaModFix amt="80000"/>
            </a:blip>
            <a:srcRect b="0" l="0" r="0" t="0"/>
            <a:stretch/>
          </p:blipFill>
          <p:spPr>
            <a:xfrm>
              <a:off x="-1172725" y="2561438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2" name="Google Shape;1502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2381239">
              <a:off x="8059875" y="99987"/>
              <a:ext cx="2849075" cy="28490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03" name="Google Shape;1503;p18"/>
          <p:cNvSpPr txBox="1"/>
          <p:nvPr>
            <p:ph hasCustomPrompt="1" type="title"/>
          </p:nvPr>
        </p:nvSpPr>
        <p:spPr>
          <a:xfrm>
            <a:off x="798388" y="2851071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04" name="Google Shape;1504;p18"/>
          <p:cNvSpPr txBox="1"/>
          <p:nvPr>
            <p:ph idx="1" type="subTitle"/>
          </p:nvPr>
        </p:nvSpPr>
        <p:spPr>
          <a:xfrm>
            <a:off x="798400" y="3625721"/>
            <a:ext cx="34926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505" name="Google Shape;1505;p18"/>
          <p:cNvSpPr txBox="1"/>
          <p:nvPr>
            <p:ph hasCustomPrompt="1" idx="2" type="title"/>
          </p:nvPr>
        </p:nvSpPr>
        <p:spPr>
          <a:xfrm>
            <a:off x="2825700" y="1140085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06" name="Google Shape;1506;p18"/>
          <p:cNvSpPr txBox="1"/>
          <p:nvPr>
            <p:ph idx="3" type="subTitle"/>
          </p:nvPr>
        </p:nvSpPr>
        <p:spPr>
          <a:xfrm>
            <a:off x="2825700" y="1915024"/>
            <a:ext cx="34926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507" name="Google Shape;1507;p18"/>
          <p:cNvSpPr txBox="1"/>
          <p:nvPr>
            <p:ph hasCustomPrompt="1" idx="4" type="title"/>
          </p:nvPr>
        </p:nvSpPr>
        <p:spPr>
          <a:xfrm>
            <a:off x="4853013" y="2851071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08" name="Google Shape;1508;p18"/>
          <p:cNvSpPr txBox="1"/>
          <p:nvPr>
            <p:ph idx="5" type="subTitle"/>
          </p:nvPr>
        </p:nvSpPr>
        <p:spPr>
          <a:xfrm>
            <a:off x="4853025" y="3625721"/>
            <a:ext cx="34926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1509" name="Google Shape;1509;p18"/>
          <p:cNvGrpSpPr/>
          <p:nvPr/>
        </p:nvGrpSpPr>
        <p:grpSpPr>
          <a:xfrm>
            <a:off x="-408435" y="1157506"/>
            <a:ext cx="945465" cy="1336437"/>
            <a:chOff x="3175300" y="1676625"/>
            <a:chExt cx="451425" cy="638100"/>
          </a:xfrm>
        </p:grpSpPr>
        <p:sp>
          <p:nvSpPr>
            <p:cNvPr id="1510" name="Google Shape;1510;p18"/>
            <p:cNvSpPr/>
            <p:nvPr/>
          </p:nvSpPr>
          <p:spPr>
            <a:xfrm>
              <a:off x="36135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18"/>
            <p:cNvSpPr/>
            <p:nvPr/>
          </p:nvSpPr>
          <p:spPr>
            <a:xfrm>
              <a:off x="35259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8"/>
            <p:cNvSpPr/>
            <p:nvPr/>
          </p:nvSpPr>
          <p:spPr>
            <a:xfrm>
              <a:off x="34382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8"/>
            <p:cNvSpPr/>
            <p:nvPr/>
          </p:nvSpPr>
          <p:spPr>
            <a:xfrm>
              <a:off x="33506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8"/>
            <p:cNvSpPr/>
            <p:nvPr/>
          </p:nvSpPr>
          <p:spPr>
            <a:xfrm>
              <a:off x="32629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8"/>
            <p:cNvSpPr/>
            <p:nvPr/>
          </p:nvSpPr>
          <p:spPr>
            <a:xfrm>
              <a:off x="31753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8"/>
            <p:cNvSpPr/>
            <p:nvPr/>
          </p:nvSpPr>
          <p:spPr>
            <a:xfrm>
              <a:off x="36135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8"/>
            <p:cNvSpPr/>
            <p:nvPr/>
          </p:nvSpPr>
          <p:spPr>
            <a:xfrm>
              <a:off x="35259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18"/>
            <p:cNvSpPr/>
            <p:nvPr/>
          </p:nvSpPr>
          <p:spPr>
            <a:xfrm>
              <a:off x="34382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18"/>
            <p:cNvSpPr/>
            <p:nvPr/>
          </p:nvSpPr>
          <p:spPr>
            <a:xfrm>
              <a:off x="33506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18"/>
            <p:cNvSpPr/>
            <p:nvPr/>
          </p:nvSpPr>
          <p:spPr>
            <a:xfrm>
              <a:off x="32629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18"/>
            <p:cNvSpPr/>
            <p:nvPr/>
          </p:nvSpPr>
          <p:spPr>
            <a:xfrm>
              <a:off x="31753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18"/>
            <p:cNvSpPr/>
            <p:nvPr/>
          </p:nvSpPr>
          <p:spPr>
            <a:xfrm>
              <a:off x="36135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8"/>
            <p:cNvSpPr/>
            <p:nvPr/>
          </p:nvSpPr>
          <p:spPr>
            <a:xfrm>
              <a:off x="35259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18"/>
            <p:cNvSpPr/>
            <p:nvPr/>
          </p:nvSpPr>
          <p:spPr>
            <a:xfrm>
              <a:off x="34382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8"/>
            <p:cNvSpPr/>
            <p:nvPr/>
          </p:nvSpPr>
          <p:spPr>
            <a:xfrm>
              <a:off x="33506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18"/>
            <p:cNvSpPr/>
            <p:nvPr/>
          </p:nvSpPr>
          <p:spPr>
            <a:xfrm>
              <a:off x="32629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18"/>
            <p:cNvSpPr/>
            <p:nvPr/>
          </p:nvSpPr>
          <p:spPr>
            <a:xfrm>
              <a:off x="31753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18"/>
            <p:cNvSpPr/>
            <p:nvPr/>
          </p:nvSpPr>
          <p:spPr>
            <a:xfrm>
              <a:off x="36135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8"/>
            <p:cNvSpPr/>
            <p:nvPr/>
          </p:nvSpPr>
          <p:spPr>
            <a:xfrm>
              <a:off x="35259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18"/>
            <p:cNvSpPr/>
            <p:nvPr/>
          </p:nvSpPr>
          <p:spPr>
            <a:xfrm>
              <a:off x="34382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18"/>
            <p:cNvSpPr/>
            <p:nvPr/>
          </p:nvSpPr>
          <p:spPr>
            <a:xfrm>
              <a:off x="33506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18"/>
            <p:cNvSpPr/>
            <p:nvPr/>
          </p:nvSpPr>
          <p:spPr>
            <a:xfrm>
              <a:off x="32629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18"/>
            <p:cNvSpPr/>
            <p:nvPr/>
          </p:nvSpPr>
          <p:spPr>
            <a:xfrm>
              <a:off x="31753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18"/>
            <p:cNvSpPr/>
            <p:nvPr/>
          </p:nvSpPr>
          <p:spPr>
            <a:xfrm>
              <a:off x="36135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18"/>
            <p:cNvSpPr/>
            <p:nvPr/>
          </p:nvSpPr>
          <p:spPr>
            <a:xfrm>
              <a:off x="35259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18"/>
            <p:cNvSpPr/>
            <p:nvPr/>
          </p:nvSpPr>
          <p:spPr>
            <a:xfrm>
              <a:off x="34382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18"/>
            <p:cNvSpPr/>
            <p:nvPr/>
          </p:nvSpPr>
          <p:spPr>
            <a:xfrm>
              <a:off x="33506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18"/>
            <p:cNvSpPr/>
            <p:nvPr/>
          </p:nvSpPr>
          <p:spPr>
            <a:xfrm>
              <a:off x="32629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18"/>
            <p:cNvSpPr/>
            <p:nvPr/>
          </p:nvSpPr>
          <p:spPr>
            <a:xfrm>
              <a:off x="31753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18"/>
            <p:cNvSpPr/>
            <p:nvPr/>
          </p:nvSpPr>
          <p:spPr>
            <a:xfrm>
              <a:off x="36135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18"/>
            <p:cNvSpPr/>
            <p:nvPr/>
          </p:nvSpPr>
          <p:spPr>
            <a:xfrm>
              <a:off x="35259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18"/>
            <p:cNvSpPr/>
            <p:nvPr/>
          </p:nvSpPr>
          <p:spPr>
            <a:xfrm>
              <a:off x="34382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18"/>
            <p:cNvSpPr/>
            <p:nvPr/>
          </p:nvSpPr>
          <p:spPr>
            <a:xfrm>
              <a:off x="33506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18"/>
            <p:cNvSpPr/>
            <p:nvPr/>
          </p:nvSpPr>
          <p:spPr>
            <a:xfrm>
              <a:off x="32629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18"/>
            <p:cNvSpPr/>
            <p:nvPr/>
          </p:nvSpPr>
          <p:spPr>
            <a:xfrm>
              <a:off x="31753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18"/>
            <p:cNvSpPr/>
            <p:nvPr/>
          </p:nvSpPr>
          <p:spPr>
            <a:xfrm>
              <a:off x="36135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8"/>
            <p:cNvSpPr/>
            <p:nvPr/>
          </p:nvSpPr>
          <p:spPr>
            <a:xfrm>
              <a:off x="35259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8"/>
            <p:cNvSpPr/>
            <p:nvPr/>
          </p:nvSpPr>
          <p:spPr>
            <a:xfrm>
              <a:off x="34382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18"/>
            <p:cNvSpPr/>
            <p:nvPr/>
          </p:nvSpPr>
          <p:spPr>
            <a:xfrm>
              <a:off x="33506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18"/>
            <p:cNvSpPr/>
            <p:nvPr/>
          </p:nvSpPr>
          <p:spPr>
            <a:xfrm>
              <a:off x="32629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18"/>
            <p:cNvSpPr/>
            <p:nvPr/>
          </p:nvSpPr>
          <p:spPr>
            <a:xfrm>
              <a:off x="31753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8"/>
            <p:cNvSpPr/>
            <p:nvPr/>
          </p:nvSpPr>
          <p:spPr>
            <a:xfrm>
              <a:off x="36135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18"/>
            <p:cNvSpPr/>
            <p:nvPr/>
          </p:nvSpPr>
          <p:spPr>
            <a:xfrm>
              <a:off x="35259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18"/>
            <p:cNvSpPr/>
            <p:nvPr/>
          </p:nvSpPr>
          <p:spPr>
            <a:xfrm>
              <a:off x="34382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8"/>
            <p:cNvSpPr/>
            <p:nvPr/>
          </p:nvSpPr>
          <p:spPr>
            <a:xfrm>
              <a:off x="33506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18"/>
            <p:cNvSpPr/>
            <p:nvPr/>
          </p:nvSpPr>
          <p:spPr>
            <a:xfrm>
              <a:off x="32629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18"/>
            <p:cNvSpPr/>
            <p:nvPr/>
          </p:nvSpPr>
          <p:spPr>
            <a:xfrm>
              <a:off x="31753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8" name="Google Shape;1558;p18"/>
          <p:cNvSpPr txBox="1"/>
          <p:nvPr/>
        </p:nvSpPr>
        <p:spPr>
          <a:xfrm>
            <a:off x="7199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SLIDE ● 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grpSp>
        <p:nvGrpSpPr>
          <p:cNvPr id="1559" name="Google Shape;1559;p18"/>
          <p:cNvGrpSpPr/>
          <p:nvPr/>
        </p:nvGrpSpPr>
        <p:grpSpPr>
          <a:xfrm>
            <a:off x="727475" y="4679710"/>
            <a:ext cx="7692600" cy="205286"/>
            <a:chOff x="727475" y="1087800"/>
            <a:chExt cx="7692600" cy="205286"/>
          </a:xfrm>
        </p:grpSpPr>
        <p:cxnSp>
          <p:nvCxnSpPr>
            <p:cNvPr id="1560" name="Google Shape;1560;p18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1" name="Google Shape;1561;p18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62" name="Google Shape;1562;p18"/>
          <p:cNvSpPr txBox="1"/>
          <p:nvPr/>
        </p:nvSpPr>
        <p:spPr>
          <a:xfrm>
            <a:off x="2150350" y="4685325"/>
            <a:ext cx="50115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GMM: </a:t>
            </a:r>
            <a:r>
              <a:rPr b="1"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AN INTERACTIVE </a:t>
            </a:r>
            <a:r>
              <a:rPr b="1" i="1" lang="en" sz="800">
                <a:solidFill>
                  <a:schemeClr val="lt2"/>
                </a:solidFill>
                <a:latin typeface="Trispace"/>
                <a:ea typeface="Trispace"/>
                <a:cs typeface="Trispace"/>
                <a:sym typeface="Trispace"/>
              </a:rPr>
              <a:t>EXPLORATION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by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Shreyas Reddy Palley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&amp;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Akshat Sanghvi</a:t>
            </a:r>
            <a:endParaRPr b="1"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1563" name="Google Shape;1563;p18"/>
          <p:cNvSpPr txBox="1"/>
          <p:nvPr/>
        </p:nvSpPr>
        <p:spPr>
          <a:xfrm>
            <a:off x="65831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TEAM X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1564" name="Google Shape;1564;p18"/>
          <p:cNvSpPr txBox="1"/>
          <p:nvPr/>
        </p:nvSpPr>
        <p:spPr>
          <a:xfrm>
            <a:off x="1100044" y="4679750"/>
            <a:ext cx="3366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</a:rPr>
              <a:t>‹#›</a:t>
            </a:fld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19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1567" name="Google Shape;1567;p19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1568" name="Google Shape;1568;p19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9" name="Google Shape;1569;p19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0" name="Google Shape;1570;p19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1" name="Google Shape;1571;p19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2" name="Google Shape;1572;p19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3" name="Google Shape;1573;p19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4" name="Google Shape;1574;p19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5" name="Google Shape;1575;p19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6" name="Google Shape;1576;p19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1577" name="Google Shape;1577;p19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78" name="Google Shape;1578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579" name="Google Shape;1579;p19"/>
          <p:cNvGrpSpPr/>
          <p:nvPr/>
        </p:nvGrpSpPr>
        <p:grpSpPr>
          <a:xfrm>
            <a:off x="2678165" y="-796944"/>
            <a:ext cx="4960490" cy="6782512"/>
            <a:chOff x="2678165" y="-796944"/>
            <a:chExt cx="4960490" cy="6782512"/>
          </a:xfrm>
        </p:grpSpPr>
        <p:grpSp>
          <p:nvGrpSpPr>
            <p:cNvPr id="1580" name="Google Shape;1580;p19"/>
            <p:cNvGrpSpPr/>
            <p:nvPr/>
          </p:nvGrpSpPr>
          <p:grpSpPr>
            <a:xfrm>
              <a:off x="2678165" y="4649131"/>
              <a:ext cx="945465" cy="1336437"/>
              <a:chOff x="3175300" y="1676625"/>
              <a:chExt cx="451425" cy="638100"/>
            </a:xfrm>
          </p:grpSpPr>
          <p:sp>
            <p:nvSpPr>
              <p:cNvPr id="1581" name="Google Shape;1581;p19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19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19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Google Shape;1584;p19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19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19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19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19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19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19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19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19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19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4" name="Google Shape;1594;p19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19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19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19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19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9" name="Google Shape;1599;p19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19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19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19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19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Google Shape;1604;p19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19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19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19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19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19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19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19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19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19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19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19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19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19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19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19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19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19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19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19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19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19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19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19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19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29" name="Google Shape;1629;p19"/>
            <p:cNvGrpSpPr/>
            <p:nvPr/>
          </p:nvGrpSpPr>
          <p:grpSpPr>
            <a:xfrm>
              <a:off x="6693190" y="-796944"/>
              <a:ext cx="945465" cy="1336437"/>
              <a:chOff x="3175300" y="1676625"/>
              <a:chExt cx="451425" cy="638100"/>
            </a:xfrm>
          </p:grpSpPr>
          <p:sp>
            <p:nvSpPr>
              <p:cNvPr id="1630" name="Google Shape;1630;p19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19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19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19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19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19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Google Shape;1636;p19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7" name="Google Shape;1637;p19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8" name="Google Shape;1638;p19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19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19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19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2" name="Google Shape;1642;p19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3" name="Google Shape;1643;p19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4" name="Google Shape;1644;p19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19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19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19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19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19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0" name="Google Shape;1650;p19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19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2" name="Google Shape;1652;p19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19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19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19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19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19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19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19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19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19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19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19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19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19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19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19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19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19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19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19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19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19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19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19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19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19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678" name="Google Shape;16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536032">
            <a:off x="5829815" y="2170464"/>
            <a:ext cx="6257545" cy="10510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9" name="Google Shape;1679;p19"/>
          <p:cNvGrpSpPr/>
          <p:nvPr/>
        </p:nvGrpSpPr>
        <p:grpSpPr>
          <a:xfrm>
            <a:off x="-2666803" y="-2363350"/>
            <a:ext cx="14295153" cy="9909526"/>
            <a:chOff x="-2666803" y="-2363350"/>
            <a:chExt cx="14295153" cy="9909526"/>
          </a:xfrm>
        </p:grpSpPr>
        <p:pic>
          <p:nvPicPr>
            <p:cNvPr id="1680" name="Google Shape;1680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7595592">
              <a:off x="-2078974" y="1448684"/>
              <a:ext cx="3082669" cy="30149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1" name="Google Shape;1681;p19"/>
            <p:cNvPicPr preferRelativeResize="0"/>
            <p:nvPr/>
          </p:nvPicPr>
          <p:blipFill>
            <a:blip r:embed="rId5">
              <a:alphaModFix amt="90000"/>
            </a:blip>
            <a:stretch>
              <a:fillRect/>
            </a:stretch>
          </p:blipFill>
          <p:spPr>
            <a:xfrm>
              <a:off x="6484850" y="2402675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2" name="Google Shape;1682;p19"/>
            <p:cNvPicPr preferRelativeResize="0"/>
            <p:nvPr/>
          </p:nvPicPr>
          <p:blipFill rotWithShape="1">
            <a:blip r:embed="rId6">
              <a:alphaModFix amt="90000"/>
            </a:blip>
            <a:srcRect b="0" l="0" r="0" t="0"/>
            <a:stretch/>
          </p:blipFill>
          <p:spPr>
            <a:xfrm>
              <a:off x="-2308500" y="-236335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3" name="Google Shape;1683;p19"/>
          <p:cNvSpPr txBox="1"/>
          <p:nvPr/>
        </p:nvSpPr>
        <p:spPr>
          <a:xfrm>
            <a:off x="7199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SLIDE ● 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grpSp>
        <p:nvGrpSpPr>
          <p:cNvPr id="1684" name="Google Shape;1684;p19"/>
          <p:cNvGrpSpPr/>
          <p:nvPr/>
        </p:nvGrpSpPr>
        <p:grpSpPr>
          <a:xfrm>
            <a:off x="727475" y="4679710"/>
            <a:ext cx="7692600" cy="205286"/>
            <a:chOff x="727475" y="1087800"/>
            <a:chExt cx="7692600" cy="205286"/>
          </a:xfrm>
        </p:grpSpPr>
        <p:cxnSp>
          <p:nvCxnSpPr>
            <p:cNvPr id="1685" name="Google Shape;1685;p19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6" name="Google Shape;1686;p19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87" name="Google Shape;1687;p19"/>
          <p:cNvSpPr txBox="1"/>
          <p:nvPr/>
        </p:nvSpPr>
        <p:spPr>
          <a:xfrm>
            <a:off x="2150350" y="4685325"/>
            <a:ext cx="50115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GMM: </a:t>
            </a:r>
            <a:r>
              <a:rPr b="1"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AN INTERACTIVE </a:t>
            </a:r>
            <a:r>
              <a:rPr b="1" i="1" lang="en" sz="800">
                <a:solidFill>
                  <a:schemeClr val="lt2"/>
                </a:solidFill>
                <a:latin typeface="Trispace"/>
                <a:ea typeface="Trispace"/>
                <a:cs typeface="Trispace"/>
                <a:sym typeface="Trispace"/>
              </a:rPr>
              <a:t>EXPLORATION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by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Shreyas Reddy Palley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&amp;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Akshat Sanghvi</a:t>
            </a:r>
            <a:endParaRPr b="1"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1688" name="Google Shape;1688;p19"/>
          <p:cNvSpPr txBox="1"/>
          <p:nvPr/>
        </p:nvSpPr>
        <p:spPr>
          <a:xfrm>
            <a:off x="65831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TEAM X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1689" name="Google Shape;1689;p19"/>
          <p:cNvSpPr txBox="1"/>
          <p:nvPr/>
        </p:nvSpPr>
        <p:spPr>
          <a:xfrm>
            <a:off x="1100044" y="4679750"/>
            <a:ext cx="3366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</a:rPr>
              <a:t>‹#›</a:t>
            </a:fld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1" name="Google Shape;1691;p20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1692" name="Google Shape;1692;p20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1693" name="Google Shape;1693;p20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4" name="Google Shape;1694;p20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5" name="Google Shape;1695;p20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6" name="Google Shape;1696;p20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7" name="Google Shape;1697;p20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8" name="Google Shape;1698;p20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9" name="Google Shape;1699;p20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0" name="Google Shape;1700;p20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1" name="Google Shape;1701;p20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1702" name="Google Shape;1702;p20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03" name="Google Shape;1703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704" name="Google Shape;17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3">
            <a:off x="-2893635" y="2046212"/>
            <a:ext cx="6257541" cy="10510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20"/>
          <p:cNvGrpSpPr/>
          <p:nvPr/>
        </p:nvGrpSpPr>
        <p:grpSpPr>
          <a:xfrm>
            <a:off x="-2677675" y="-2412101"/>
            <a:ext cx="14659626" cy="9825982"/>
            <a:chOff x="-2677675" y="-2412101"/>
            <a:chExt cx="14659626" cy="9825982"/>
          </a:xfrm>
        </p:grpSpPr>
        <p:pic>
          <p:nvPicPr>
            <p:cNvPr id="1706" name="Google Shape;1706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24899" y="4398945"/>
              <a:ext cx="3082670" cy="30149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7" name="Google Shape;1707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0999" y="-2412101"/>
              <a:ext cx="3632727" cy="3529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8" name="Google Shape;1708;p20"/>
            <p:cNvPicPr preferRelativeResize="0"/>
            <p:nvPr/>
          </p:nvPicPr>
          <p:blipFill>
            <a:blip r:embed="rId6">
              <a:alphaModFix amt="80000"/>
            </a:blip>
            <a:stretch>
              <a:fillRect/>
            </a:stretch>
          </p:blipFill>
          <p:spPr>
            <a:xfrm>
              <a:off x="6838450" y="-64695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9" name="Google Shape;1709;p20"/>
            <p:cNvPicPr preferRelativeResize="0"/>
            <p:nvPr/>
          </p:nvPicPr>
          <p:blipFill rotWithShape="1">
            <a:blip r:embed="rId7">
              <a:alphaModFix amt="80000"/>
            </a:blip>
            <a:srcRect b="0" l="0" r="0" t="0"/>
            <a:stretch/>
          </p:blipFill>
          <p:spPr>
            <a:xfrm>
              <a:off x="-2677675" y="1403825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10" name="Google Shape;1710;p20"/>
          <p:cNvGrpSpPr/>
          <p:nvPr/>
        </p:nvGrpSpPr>
        <p:grpSpPr>
          <a:xfrm>
            <a:off x="8430765" y="700306"/>
            <a:ext cx="945465" cy="1336437"/>
            <a:chOff x="3175300" y="1676625"/>
            <a:chExt cx="451425" cy="638100"/>
          </a:xfrm>
        </p:grpSpPr>
        <p:sp>
          <p:nvSpPr>
            <p:cNvPr id="1711" name="Google Shape;1711;p20"/>
            <p:cNvSpPr/>
            <p:nvPr/>
          </p:nvSpPr>
          <p:spPr>
            <a:xfrm>
              <a:off x="36135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20"/>
            <p:cNvSpPr/>
            <p:nvPr/>
          </p:nvSpPr>
          <p:spPr>
            <a:xfrm>
              <a:off x="35259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20"/>
            <p:cNvSpPr/>
            <p:nvPr/>
          </p:nvSpPr>
          <p:spPr>
            <a:xfrm>
              <a:off x="34382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20"/>
            <p:cNvSpPr/>
            <p:nvPr/>
          </p:nvSpPr>
          <p:spPr>
            <a:xfrm>
              <a:off x="33506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20"/>
            <p:cNvSpPr/>
            <p:nvPr/>
          </p:nvSpPr>
          <p:spPr>
            <a:xfrm>
              <a:off x="32629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20"/>
            <p:cNvSpPr/>
            <p:nvPr/>
          </p:nvSpPr>
          <p:spPr>
            <a:xfrm>
              <a:off x="31753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20"/>
            <p:cNvSpPr/>
            <p:nvPr/>
          </p:nvSpPr>
          <p:spPr>
            <a:xfrm>
              <a:off x="36135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0"/>
            <p:cNvSpPr/>
            <p:nvPr/>
          </p:nvSpPr>
          <p:spPr>
            <a:xfrm>
              <a:off x="35259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20"/>
            <p:cNvSpPr/>
            <p:nvPr/>
          </p:nvSpPr>
          <p:spPr>
            <a:xfrm>
              <a:off x="34382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20"/>
            <p:cNvSpPr/>
            <p:nvPr/>
          </p:nvSpPr>
          <p:spPr>
            <a:xfrm>
              <a:off x="33506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20"/>
            <p:cNvSpPr/>
            <p:nvPr/>
          </p:nvSpPr>
          <p:spPr>
            <a:xfrm>
              <a:off x="32629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20"/>
            <p:cNvSpPr/>
            <p:nvPr/>
          </p:nvSpPr>
          <p:spPr>
            <a:xfrm>
              <a:off x="31753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20"/>
            <p:cNvSpPr/>
            <p:nvPr/>
          </p:nvSpPr>
          <p:spPr>
            <a:xfrm>
              <a:off x="36135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0"/>
            <p:cNvSpPr/>
            <p:nvPr/>
          </p:nvSpPr>
          <p:spPr>
            <a:xfrm>
              <a:off x="35259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0"/>
            <p:cNvSpPr/>
            <p:nvPr/>
          </p:nvSpPr>
          <p:spPr>
            <a:xfrm>
              <a:off x="34382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0"/>
            <p:cNvSpPr/>
            <p:nvPr/>
          </p:nvSpPr>
          <p:spPr>
            <a:xfrm>
              <a:off x="33506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20"/>
            <p:cNvSpPr/>
            <p:nvPr/>
          </p:nvSpPr>
          <p:spPr>
            <a:xfrm>
              <a:off x="32629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20"/>
            <p:cNvSpPr/>
            <p:nvPr/>
          </p:nvSpPr>
          <p:spPr>
            <a:xfrm>
              <a:off x="31753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20"/>
            <p:cNvSpPr/>
            <p:nvPr/>
          </p:nvSpPr>
          <p:spPr>
            <a:xfrm>
              <a:off x="36135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0"/>
            <p:cNvSpPr/>
            <p:nvPr/>
          </p:nvSpPr>
          <p:spPr>
            <a:xfrm>
              <a:off x="35259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0"/>
            <p:cNvSpPr/>
            <p:nvPr/>
          </p:nvSpPr>
          <p:spPr>
            <a:xfrm>
              <a:off x="34382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20"/>
            <p:cNvSpPr/>
            <p:nvPr/>
          </p:nvSpPr>
          <p:spPr>
            <a:xfrm>
              <a:off x="33506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20"/>
            <p:cNvSpPr/>
            <p:nvPr/>
          </p:nvSpPr>
          <p:spPr>
            <a:xfrm>
              <a:off x="32629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20"/>
            <p:cNvSpPr/>
            <p:nvPr/>
          </p:nvSpPr>
          <p:spPr>
            <a:xfrm>
              <a:off x="31753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0"/>
            <p:cNvSpPr/>
            <p:nvPr/>
          </p:nvSpPr>
          <p:spPr>
            <a:xfrm>
              <a:off x="36135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0"/>
            <p:cNvSpPr/>
            <p:nvPr/>
          </p:nvSpPr>
          <p:spPr>
            <a:xfrm>
              <a:off x="35259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0"/>
            <p:cNvSpPr/>
            <p:nvPr/>
          </p:nvSpPr>
          <p:spPr>
            <a:xfrm>
              <a:off x="34382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0"/>
            <p:cNvSpPr/>
            <p:nvPr/>
          </p:nvSpPr>
          <p:spPr>
            <a:xfrm>
              <a:off x="33506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20"/>
            <p:cNvSpPr/>
            <p:nvPr/>
          </p:nvSpPr>
          <p:spPr>
            <a:xfrm>
              <a:off x="32629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20"/>
            <p:cNvSpPr/>
            <p:nvPr/>
          </p:nvSpPr>
          <p:spPr>
            <a:xfrm>
              <a:off x="31753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20"/>
            <p:cNvSpPr/>
            <p:nvPr/>
          </p:nvSpPr>
          <p:spPr>
            <a:xfrm>
              <a:off x="36135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20"/>
            <p:cNvSpPr/>
            <p:nvPr/>
          </p:nvSpPr>
          <p:spPr>
            <a:xfrm>
              <a:off x="35259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20"/>
            <p:cNvSpPr/>
            <p:nvPr/>
          </p:nvSpPr>
          <p:spPr>
            <a:xfrm>
              <a:off x="34382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20"/>
            <p:cNvSpPr/>
            <p:nvPr/>
          </p:nvSpPr>
          <p:spPr>
            <a:xfrm>
              <a:off x="33506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20"/>
            <p:cNvSpPr/>
            <p:nvPr/>
          </p:nvSpPr>
          <p:spPr>
            <a:xfrm>
              <a:off x="32629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0"/>
            <p:cNvSpPr/>
            <p:nvPr/>
          </p:nvSpPr>
          <p:spPr>
            <a:xfrm>
              <a:off x="31753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0"/>
            <p:cNvSpPr/>
            <p:nvPr/>
          </p:nvSpPr>
          <p:spPr>
            <a:xfrm>
              <a:off x="36135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20"/>
            <p:cNvSpPr/>
            <p:nvPr/>
          </p:nvSpPr>
          <p:spPr>
            <a:xfrm>
              <a:off x="35259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20"/>
            <p:cNvSpPr/>
            <p:nvPr/>
          </p:nvSpPr>
          <p:spPr>
            <a:xfrm>
              <a:off x="34382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20"/>
            <p:cNvSpPr/>
            <p:nvPr/>
          </p:nvSpPr>
          <p:spPr>
            <a:xfrm>
              <a:off x="33506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0"/>
            <p:cNvSpPr/>
            <p:nvPr/>
          </p:nvSpPr>
          <p:spPr>
            <a:xfrm>
              <a:off x="32629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20"/>
            <p:cNvSpPr/>
            <p:nvPr/>
          </p:nvSpPr>
          <p:spPr>
            <a:xfrm>
              <a:off x="31753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20"/>
            <p:cNvSpPr/>
            <p:nvPr/>
          </p:nvSpPr>
          <p:spPr>
            <a:xfrm>
              <a:off x="36135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20"/>
            <p:cNvSpPr/>
            <p:nvPr/>
          </p:nvSpPr>
          <p:spPr>
            <a:xfrm>
              <a:off x="35259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20"/>
            <p:cNvSpPr/>
            <p:nvPr/>
          </p:nvSpPr>
          <p:spPr>
            <a:xfrm>
              <a:off x="34382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20"/>
            <p:cNvSpPr/>
            <p:nvPr/>
          </p:nvSpPr>
          <p:spPr>
            <a:xfrm>
              <a:off x="33506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20"/>
            <p:cNvSpPr/>
            <p:nvPr/>
          </p:nvSpPr>
          <p:spPr>
            <a:xfrm>
              <a:off x="32629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20"/>
            <p:cNvSpPr/>
            <p:nvPr/>
          </p:nvSpPr>
          <p:spPr>
            <a:xfrm>
              <a:off x="31753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59" name="Google Shape;1759;p20"/>
          <p:cNvSpPr txBox="1"/>
          <p:nvPr/>
        </p:nvSpPr>
        <p:spPr>
          <a:xfrm>
            <a:off x="7199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SLIDE ● 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grpSp>
        <p:nvGrpSpPr>
          <p:cNvPr id="1760" name="Google Shape;1760;p20"/>
          <p:cNvGrpSpPr/>
          <p:nvPr/>
        </p:nvGrpSpPr>
        <p:grpSpPr>
          <a:xfrm>
            <a:off x="727475" y="4679710"/>
            <a:ext cx="7692600" cy="205286"/>
            <a:chOff x="727475" y="1087800"/>
            <a:chExt cx="7692600" cy="205286"/>
          </a:xfrm>
        </p:grpSpPr>
        <p:cxnSp>
          <p:nvCxnSpPr>
            <p:cNvPr id="1761" name="Google Shape;1761;p20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62" name="Google Shape;1762;p20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763" name="Google Shape;1763;p20"/>
          <p:cNvSpPr txBox="1"/>
          <p:nvPr/>
        </p:nvSpPr>
        <p:spPr>
          <a:xfrm>
            <a:off x="2150350" y="4685325"/>
            <a:ext cx="50115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GMM: </a:t>
            </a:r>
            <a:r>
              <a:rPr b="1"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AN INTERACTIVE </a:t>
            </a:r>
            <a:r>
              <a:rPr b="1" i="1" lang="en" sz="800">
                <a:solidFill>
                  <a:schemeClr val="lt2"/>
                </a:solidFill>
                <a:latin typeface="Trispace"/>
                <a:ea typeface="Trispace"/>
                <a:cs typeface="Trispace"/>
                <a:sym typeface="Trispace"/>
              </a:rPr>
              <a:t>EXPLORATION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by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Shreyas Reddy Palley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&amp;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Akshat Sanghvi</a:t>
            </a:r>
            <a:endParaRPr b="1"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1764" name="Google Shape;1764;p20"/>
          <p:cNvSpPr txBox="1"/>
          <p:nvPr/>
        </p:nvSpPr>
        <p:spPr>
          <a:xfrm>
            <a:off x="65831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TEAM X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1765" name="Google Shape;1765;p20"/>
          <p:cNvSpPr txBox="1"/>
          <p:nvPr/>
        </p:nvSpPr>
        <p:spPr>
          <a:xfrm>
            <a:off x="1100044" y="4679750"/>
            <a:ext cx="3366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</a:rPr>
              <a:t>‹#›</a:t>
            </a:fld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3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83" name="Google Shape;83;p3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84" name="Google Shape;84;p3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5" name="Google Shape;85;p3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6" name="Google Shape;86;p3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" name="Google Shape;87;p3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" name="Google Shape;88;p3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" name="Google Shape;89;p3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" name="Google Shape;90;p3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" name="Google Shape;91;p3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" name="Google Shape;92;p3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93" name="Google Shape;93;p3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4" name="Google Shape;94;p3"/>
          <p:cNvGrpSpPr/>
          <p:nvPr/>
        </p:nvGrpSpPr>
        <p:grpSpPr>
          <a:xfrm>
            <a:off x="146540" y="197506"/>
            <a:ext cx="945465" cy="1336437"/>
            <a:chOff x="3175300" y="1676625"/>
            <a:chExt cx="451425" cy="638100"/>
          </a:xfrm>
        </p:grpSpPr>
        <p:sp>
          <p:nvSpPr>
            <p:cNvPr id="95" name="Google Shape;95;p3"/>
            <p:cNvSpPr/>
            <p:nvPr/>
          </p:nvSpPr>
          <p:spPr>
            <a:xfrm>
              <a:off x="36135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5259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34382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33506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32629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31753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36135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35259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4382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33506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32629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31753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6135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5259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4382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3506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32629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31753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36135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5259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34382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3506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2629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31753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36135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35259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34382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33506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2629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753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6135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35259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4382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33506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32629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31753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135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5259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34382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33506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32629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31753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36135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35259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4382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33506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32629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31753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3" name="Google Shape;14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92886">
            <a:off x="4325762" y="154164"/>
            <a:ext cx="6257548" cy="105107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"/>
          <p:cNvSpPr txBox="1"/>
          <p:nvPr>
            <p:ph type="title"/>
          </p:nvPr>
        </p:nvSpPr>
        <p:spPr>
          <a:xfrm>
            <a:off x="3265725" y="2571750"/>
            <a:ext cx="5165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5" name="Google Shape;145;p3"/>
          <p:cNvSpPr txBox="1"/>
          <p:nvPr>
            <p:ph hasCustomPrompt="1" idx="2" type="title"/>
          </p:nvPr>
        </p:nvSpPr>
        <p:spPr>
          <a:xfrm>
            <a:off x="3265725" y="1729950"/>
            <a:ext cx="1455900" cy="841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46" name="Google Shape;146;p3"/>
          <p:cNvGrpSpPr/>
          <p:nvPr/>
        </p:nvGrpSpPr>
        <p:grpSpPr>
          <a:xfrm>
            <a:off x="-2513671" y="-2555999"/>
            <a:ext cx="14515871" cy="10009824"/>
            <a:chOff x="-2513671" y="-2555999"/>
            <a:chExt cx="14515871" cy="10009824"/>
          </a:xfrm>
        </p:grpSpPr>
        <p:grpSp>
          <p:nvGrpSpPr>
            <p:cNvPr id="147" name="Google Shape;147;p3"/>
            <p:cNvGrpSpPr/>
            <p:nvPr/>
          </p:nvGrpSpPr>
          <p:grpSpPr>
            <a:xfrm>
              <a:off x="146550" y="-2555999"/>
              <a:ext cx="11855651" cy="10009824"/>
              <a:chOff x="146550" y="-2555999"/>
              <a:chExt cx="11855651" cy="10009824"/>
            </a:xfrm>
          </p:grpSpPr>
          <p:pic>
            <p:nvPicPr>
              <p:cNvPr id="148" name="Google Shape;148;p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289925" y="-1245025"/>
                <a:ext cx="2849075" cy="28490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9" name="Google Shape;149;p3"/>
              <p:cNvPicPr preferRelativeResize="0"/>
              <p:nvPr/>
            </p:nvPicPr>
            <p:blipFill>
              <a:blip r:embed="rId5">
                <a:alphaModFix amt="80000"/>
              </a:blip>
              <a:stretch>
                <a:fillRect/>
              </a:stretch>
            </p:blipFill>
            <p:spPr>
              <a:xfrm>
                <a:off x="146550" y="-2555999"/>
                <a:ext cx="5699651" cy="56996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" name="Google Shape;150;p3"/>
              <p:cNvPicPr preferRelativeResize="0"/>
              <p:nvPr/>
            </p:nvPicPr>
            <p:blipFill rotWithShape="1">
              <a:blip r:embed="rId6">
                <a:alphaModFix amt="80000"/>
              </a:blip>
              <a:srcRect b="0" l="0" r="0" t="0"/>
              <a:stretch/>
            </p:blipFill>
            <p:spPr>
              <a:xfrm>
                <a:off x="6302550" y="1754175"/>
                <a:ext cx="5699651" cy="56996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51" name="Google Shape;151;p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6856706">
              <a:off x="-1835314" y="1295069"/>
              <a:ext cx="4569434" cy="444001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2" name="Google Shape;152;p3"/>
          <p:cNvSpPr txBox="1"/>
          <p:nvPr/>
        </p:nvSpPr>
        <p:spPr>
          <a:xfrm>
            <a:off x="7199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SLIDE ● 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grpSp>
        <p:nvGrpSpPr>
          <p:cNvPr id="153" name="Google Shape;153;p3"/>
          <p:cNvGrpSpPr/>
          <p:nvPr/>
        </p:nvGrpSpPr>
        <p:grpSpPr>
          <a:xfrm>
            <a:off x="727475" y="4679710"/>
            <a:ext cx="7692600" cy="205286"/>
            <a:chOff x="727475" y="1087800"/>
            <a:chExt cx="7692600" cy="205286"/>
          </a:xfrm>
        </p:grpSpPr>
        <p:cxnSp>
          <p:nvCxnSpPr>
            <p:cNvPr id="154" name="Google Shape;154;p3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" name="Google Shape;155;p3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6" name="Google Shape;156;p3"/>
          <p:cNvSpPr txBox="1"/>
          <p:nvPr/>
        </p:nvSpPr>
        <p:spPr>
          <a:xfrm>
            <a:off x="2150350" y="4685325"/>
            <a:ext cx="50115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GMM: </a:t>
            </a:r>
            <a:r>
              <a:rPr b="1"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AN INTERACTIVE </a:t>
            </a:r>
            <a:r>
              <a:rPr b="1" i="1" lang="en" sz="800">
                <a:solidFill>
                  <a:schemeClr val="lt2"/>
                </a:solidFill>
                <a:latin typeface="Trispace"/>
                <a:ea typeface="Trispace"/>
                <a:cs typeface="Trispace"/>
                <a:sym typeface="Trispace"/>
              </a:rPr>
              <a:t>EXPLORATION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by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Shreyas Reddy Palley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&amp;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Akshat Sanghvi</a:t>
            </a:r>
            <a:endParaRPr b="1"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157" name="Google Shape;157;p3"/>
          <p:cNvSpPr txBox="1"/>
          <p:nvPr/>
        </p:nvSpPr>
        <p:spPr>
          <a:xfrm>
            <a:off x="65831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TEAM X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158" name="Google Shape;158;p3"/>
          <p:cNvSpPr txBox="1"/>
          <p:nvPr/>
        </p:nvSpPr>
        <p:spPr>
          <a:xfrm>
            <a:off x="1100044" y="4679750"/>
            <a:ext cx="3366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</a:rPr>
              <a:t>‹#›</a:t>
            </a:fld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7" name="Google Shape;1767;p21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1768" name="Google Shape;1768;p21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1769" name="Google Shape;1769;p21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0" name="Google Shape;1770;p21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1" name="Google Shape;1771;p21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2" name="Google Shape;1772;p21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3" name="Google Shape;1773;p21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4" name="Google Shape;1774;p21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5" name="Google Shape;1775;p21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6" name="Google Shape;1776;p21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7" name="Google Shape;1777;p21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1778" name="Google Shape;1778;p21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79" name="Google Shape;1779;p21"/>
          <p:cNvGrpSpPr/>
          <p:nvPr/>
        </p:nvGrpSpPr>
        <p:grpSpPr>
          <a:xfrm>
            <a:off x="-1618200" y="-2151900"/>
            <a:ext cx="12460101" cy="9867151"/>
            <a:chOff x="-1618200" y="-2151900"/>
            <a:chExt cx="12460101" cy="9867151"/>
          </a:xfrm>
        </p:grpSpPr>
        <p:pic>
          <p:nvPicPr>
            <p:cNvPr id="1780" name="Google Shape;1780;p21"/>
            <p:cNvPicPr preferRelativeResize="0"/>
            <p:nvPr/>
          </p:nvPicPr>
          <p:blipFill>
            <a:blip r:embed="rId3">
              <a:alphaModFix amt="90000"/>
            </a:blip>
            <a:stretch>
              <a:fillRect/>
            </a:stretch>
          </p:blipFill>
          <p:spPr>
            <a:xfrm>
              <a:off x="5698400" y="-215190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1" name="Google Shape;1781;p21"/>
            <p:cNvPicPr preferRelativeResize="0"/>
            <p:nvPr/>
          </p:nvPicPr>
          <p:blipFill rotWithShape="1">
            <a:blip r:embed="rId4">
              <a:alphaModFix amt="90000"/>
            </a:blip>
            <a:srcRect b="0" l="-4070" r="4069" t="0"/>
            <a:stretch/>
          </p:blipFill>
          <p:spPr>
            <a:xfrm>
              <a:off x="-1618200" y="257175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82" name="Google Shape;1782;p21"/>
            <p:cNvGrpSpPr/>
            <p:nvPr/>
          </p:nvGrpSpPr>
          <p:grpSpPr>
            <a:xfrm>
              <a:off x="-883800" y="-1711337"/>
              <a:ext cx="10621027" cy="7927541"/>
              <a:chOff x="-883800" y="-1711337"/>
              <a:chExt cx="10621027" cy="7927541"/>
            </a:xfrm>
          </p:grpSpPr>
          <p:pic>
            <p:nvPicPr>
              <p:cNvPr id="1783" name="Google Shape;1783;p2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147227" y="2727829"/>
                <a:ext cx="3590001" cy="3488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84" name="Google Shape;1784;p2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-883800" y="-1711337"/>
                <a:ext cx="3674696" cy="359396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785" name="Google Shape;1785;p21"/>
          <p:cNvSpPr txBox="1"/>
          <p:nvPr>
            <p:ph type="title"/>
          </p:nvPr>
        </p:nvSpPr>
        <p:spPr>
          <a:xfrm>
            <a:off x="2790930" y="823925"/>
            <a:ext cx="35622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86" name="Google Shape;1786;p21"/>
          <p:cNvSpPr txBox="1"/>
          <p:nvPr>
            <p:ph idx="1" type="subTitle"/>
          </p:nvPr>
        </p:nvSpPr>
        <p:spPr>
          <a:xfrm>
            <a:off x="2790900" y="1806425"/>
            <a:ext cx="3562200" cy="9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87" name="Google Shape;1787;p21"/>
          <p:cNvSpPr txBox="1"/>
          <p:nvPr/>
        </p:nvSpPr>
        <p:spPr>
          <a:xfrm>
            <a:off x="2790950" y="3325225"/>
            <a:ext cx="35622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 b="1" sz="1000" u="sng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pSp>
        <p:nvGrpSpPr>
          <p:cNvPr id="1788" name="Google Shape;1788;p21"/>
          <p:cNvGrpSpPr/>
          <p:nvPr/>
        </p:nvGrpSpPr>
        <p:grpSpPr>
          <a:xfrm>
            <a:off x="4139115" y="4605531"/>
            <a:ext cx="945465" cy="1336437"/>
            <a:chOff x="3175300" y="1676625"/>
            <a:chExt cx="451425" cy="638100"/>
          </a:xfrm>
        </p:grpSpPr>
        <p:sp>
          <p:nvSpPr>
            <p:cNvPr id="1789" name="Google Shape;1789;p21"/>
            <p:cNvSpPr/>
            <p:nvPr/>
          </p:nvSpPr>
          <p:spPr>
            <a:xfrm>
              <a:off x="36135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21"/>
            <p:cNvSpPr/>
            <p:nvPr/>
          </p:nvSpPr>
          <p:spPr>
            <a:xfrm>
              <a:off x="35259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21"/>
            <p:cNvSpPr/>
            <p:nvPr/>
          </p:nvSpPr>
          <p:spPr>
            <a:xfrm>
              <a:off x="34382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21"/>
            <p:cNvSpPr/>
            <p:nvPr/>
          </p:nvSpPr>
          <p:spPr>
            <a:xfrm>
              <a:off x="33506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21"/>
            <p:cNvSpPr/>
            <p:nvPr/>
          </p:nvSpPr>
          <p:spPr>
            <a:xfrm>
              <a:off x="32629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21"/>
            <p:cNvSpPr/>
            <p:nvPr/>
          </p:nvSpPr>
          <p:spPr>
            <a:xfrm>
              <a:off x="31753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21"/>
            <p:cNvSpPr/>
            <p:nvPr/>
          </p:nvSpPr>
          <p:spPr>
            <a:xfrm>
              <a:off x="36135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21"/>
            <p:cNvSpPr/>
            <p:nvPr/>
          </p:nvSpPr>
          <p:spPr>
            <a:xfrm>
              <a:off x="35259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21"/>
            <p:cNvSpPr/>
            <p:nvPr/>
          </p:nvSpPr>
          <p:spPr>
            <a:xfrm>
              <a:off x="34382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21"/>
            <p:cNvSpPr/>
            <p:nvPr/>
          </p:nvSpPr>
          <p:spPr>
            <a:xfrm>
              <a:off x="33506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21"/>
            <p:cNvSpPr/>
            <p:nvPr/>
          </p:nvSpPr>
          <p:spPr>
            <a:xfrm>
              <a:off x="32629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21"/>
            <p:cNvSpPr/>
            <p:nvPr/>
          </p:nvSpPr>
          <p:spPr>
            <a:xfrm>
              <a:off x="31753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21"/>
            <p:cNvSpPr/>
            <p:nvPr/>
          </p:nvSpPr>
          <p:spPr>
            <a:xfrm>
              <a:off x="36135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21"/>
            <p:cNvSpPr/>
            <p:nvPr/>
          </p:nvSpPr>
          <p:spPr>
            <a:xfrm>
              <a:off x="35259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21"/>
            <p:cNvSpPr/>
            <p:nvPr/>
          </p:nvSpPr>
          <p:spPr>
            <a:xfrm>
              <a:off x="34382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21"/>
            <p:cNvSpPr/>
            <p:nvPr/>
          </p:nvSpPr>
          <p:spPr>
            <a:xfrm>
              <a:off x="33506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21"/>
            <p:cNvSpPr/>
            <p:nvPr/>
          </p:nvSpPr>
          <p:spPr>
            <a:xfrm>
              <a:off x="32629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21"/>
            <p:cNvSpPr/>
            <p:nvPr/>
          </p:nvSpPr>
          <p:spPr>
            <a:xfrm>
              <a:off x="31753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21"/>
            <p:cNvSpPr/>
            <p:nvPr/>
          </p:nvSpPr>
          <p:spPr>
            <a:xfrm>
              <a:off x="36135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21"/>
            <p:cNvSpPr/>
            <p:nvPr/>
          </p:nvSpPr>
          <p:spPr>
            <a:xfrm>
              <a:off x="35259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21"/>
            <p:cNvSpPr/>
            <p:nvPr/>
          </p:nvSpPr>
          <p:spPr>
            <a:xfrm>
              <a:off x="34382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21"/>
            <p:cNvSpPr/>
            <p:nvPr/>
          </p:nvSpPr>
          <p:spPr>
            <a:xfrm>
              <a:off x="33506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21"/>
            <p:cNvSpPr/>
            <p:nvPr/>
          </p:nvSpPr>
          <p:spPr>
            <a:xfrm>
              <a:off x="32629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21"/>
            <p:cNvSpPr/>
            <p:nvPr/>
          </p:nvSpPr>
          <p:spPr>
            <a:xfrm>
              <a:off x="31753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21"/>
            <p:cNvSpPr/>
            <p:nvPr/>
          </p:nvSpPr>
          <p:spPr>
            <a:xfrm>
              <a:off x="36135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21"/>
            <p:cNvSpPr/>
            <p:nvPr/>
          </p:nvSpPr>
          <p:spPr>
            <a:xfrm>
              <a:off x="35259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21"/>
            <p:cNvSpPr/>
            <p:nvPr/>
          </p:nvSpPr>
          <p:spPr>
            <a:xfrm>
              <a:off x="34382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21"/>
            <p:cNvSpPr/>
            <p:nvPr/>
          </p:nvSpPr>
          <p:spPr>
            <a:xfrm>
              <a:off x="33506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21"/>
            <p:cNvSpPr/>
            <p:nvPr/>
          </p:nvSpPr>
          <p:spPr>
            <a:xfrm>
              <a:off x="32629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21"/>
            <p:cNvSpPr/>
            <p:nvPr/>
          </p:nvSpPr>
          <p:spPr>
            <a:xfrm>
              <a:off x="31753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21"/>
            <p:cNvSpPr/>
            <p:nvPr/>
          </p:nvSpPr>
          <p:spPr>
            <a:xfrm>
              <a:off x="36135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21"/>
            <p:cNvSpPr/>
            <p:nvPr/>
          </p:nvSpPr>
          <p:spPr>
            <a:xfrm>
              <a:off x="35259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21"/>
            <p:cNvSpPr/>
            <p:nvPr/>
          </p:nvSpPr>
          <p:spPr>
            <a:xfrm>
              <a:off x="34382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21"/>
            <p:cNvSpPr/>
            <p:nvPr/>
          </p:nvSpPr>
          <p:spPr>
            <a:xfrm>
              <a:off x="33506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21"/>
            <p:cNvSpPr/>
            <p:nvPr/>
          </p:nvSpPr>
          <p:spPr>
            <a:xfrm>
              <a:off x="32629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21"/>
            <p:cNvSpPr/>
            <p:nvPr/>
          </p:nvSpPr>
          <p:spPr>
            <a:xfrm>
              <a:off x="31753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21"/>
            <p:cNvSpPr/>
            <p:nvPr/>
          </p:nvSpPr>
          <p:spPr>
            <a:xfrm>
              <a:off x="36135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21"/>
            <p:cNvSpPr/>
            <p:nvPr/>
          </p:nvSpPr>
          <p:spPr>
            <a:xfrm>
              <a:off x="35259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21"/>
            <p:cNvSpPr/>
            <p:nvPr/>
          </p:nvSpPr>
          <p:spPr>
            <a:xfrm>
              <a:off x="34382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21"/>
            <p:cNvSpPr/>
            <p:nvPr/>
          </p:nvSpPr>
          <p:spPr>
            <a:xfrm>
              <a:off x="33506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21"/>
            <p:cNvSpPr/>
            <p:nvPr/>
          </p:nvSpPr>
          <p:spPr>
            <a:xfrm>
              <a:off x="32629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21"/>
            <p:cNvSpPr/>
            <p:nvPr/>
          </p:nvSpPr>
          <p:spPr>
            <a:xfrm>
              <a:off x="31753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21"/>
            <p:cNvSpPr/>
            <p:nvPr/>
          </p:nvSpPr>
          <p:spPr>
            <a:xfrm>
              <a:off x="36135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21"/>
            <p:cNvSpPr/>
            <p:nvPr/>
          </p:nvSpPr>
          <p:spPr>
            <a:xfrm>
              <a:off x="35259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21"/>
            <p:cNvSpPr/>
            <p:nvPr/>
          </p:nvSpPr>
          <p:spPr>
            <a:xfrm>
              <a:off x="34382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21"/>
            <p:cNvSpPr/>
            <p:nvPr/>
          </p:nvSpPr>
          <p:spPr>
            <a:xfrm>
              <a:off x="33506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21"/>
            <p:cNvSpPr/>
            <p:nvPr/>
          </p:nvSpPr>
          <p:spPr>
            <a:xfrm>
              <a:off x="32629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21"/>
            <p:cNvSpPr/>
            <p:nvPr/>
          </p:nvSpPr>
          <p:spPr>
            <a:xfrm>
              <a:off x="31753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7" name="Google Shape;1837;p21"/>
          <p:cNvGrpSpPr/>
          <p:nvPr/>
        </p:nvGrpSpPr>
        <p:grpSpPr>
          <a:xfrm>
            <a:off x="-378157" y="-1103765"/>
            <a:ext cx="10640587" cy="7684489"/>
            <a:chOff x="-378157" y="-1103765"/>
            <a:chExt cx="10640587" cy="7684489"/>
          </a:xfrm>
        </p:grpSpPr>
        <p:pic>
          <p:nvPicPr>
            <p:cNvPr id="1838" name="Google Shape;1838;p21"/>
            <p:cNvPicPr preferRelativeResize="0"/>
            <p:nvPr/>
          </p:nvPicPr>
          <p:blipFill>
            <a:blip r:embed="rId10">
              <a:alphaModFix amt="70000"/>
            </a:blip>
            <a:stretch>
              <a:fillRect/>
            </a:stretch>
          </p:blipFill>
          <p:spPr>
            <a:xfrm rot="4935315">
              <a:off x="-2610568" y="2806329"/>
              <a:ext cx="6389248" cy="1073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9" name="Google Shape;1839;p21"/>
            <p:cNvPicPr preferRelativeResize="0"/>
            <p:nvPr/>
          </p:nvPicPr>
          <p:blipFill>
            <a:blip r:embed="rId10">
              <a:alphaModFix amt="70000"/>
            </a:blip>
            <a:stretch>
              <a:fillRect/>
            </a:stretch>
          </p:blipFill>
          <p:spPr>
            <a:xfrm rot="3906156">
              <a:off x="5236158" y="1483266"/>
              <a:ext cx="6389247" cy="10731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40" name="Google Shape;1840;p21"/>
          <p:cNvSpPr txBox="1"/>
          <p:nvPr/>
        </p:nvSpPr>
        <p:spPr>
          <a:xfrm>
            <a:off x="7199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SLIDE ● 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grpSp>
        <p:nvGrpSpPr>
          <p:cNvPr id="1841" name="Google Shape;1841;p21"/>
          <p:cNvGrpSpPr/>
          <p:nvPr/>
        </p:nvGrpSpPr>
        <p:grpSpPr>
          <a:xfrm>
            <a:off x="727475" y="4679710"/>
            <a:ext cx="7692600" cy="205286"/>
            <a:chOff x="727475" y="1087800"/>
            <a:chExt cx="7692600" cy="205286"/>
          </a:xfrm>
        </p:grpSpPr>
        <p:cxnSp>
          <p:nvCxnSpPr>
            <p:cNvPr id="1842" name="Google Shape;1842;p21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43" name="Google Shape;1843;p21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44" name="Google Shape;1844;p21"/>
          <p:cNvSpPr txBox="1"/>
          <p:nvPr/>
        </p:nvSpPr>
        <p:spPr>
          <a:xfrm>
            <a:off x="2150350" y="4685325"/>
            <a:ext cx="50115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GMM: </a:t>
            </a:r>
            <a:r>
              <a:rPr b="1"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AN INTERACTIVE </a:t>
            </a:r>
            <a:r>
              <a:rPr b="1" i="1" lang="en" sz="800">
                <a:solidFill>
                  <a:schemeClr val="lt2"/>
                </a:solidFill>
                <a:latin typeface="Trispace"/>
                <a:ea typeface="Trispace"/>
                <a:cs typeface="Trispace"/>
                <a:sym typeface="Trispace"/>
              </a:rPr>
              <a:t>EXPLORATION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by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Shreyas Reddy Palley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&amp;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Akshat Sanghvi</a:t>
            </a:r>
            <a:endParaRPr b="1"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1845" name="Google Shape;1845;p21"/>
          <p:cNvSpPr txBox="1"/>
          <p:nvPr/>
        </p:nvSpPr>
        <p:spPr>
          <a:xfrm>
            <a:off x="65831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TEAM X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1846" name="Google Shape;1846;p21"/>
          <p:cNvSpPr txBox="1"/>
          <p:nvPr/>
        </p:nvSpPr>
        <p:spPr>
          <a:xfrm>
            <a:off x="1100044" y="4679750"/>
            <a:ext cx="3366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</a:rPr>
              <a:t>‹#›</a:t>
            </a:fld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8" name="Google Shape;1848;p22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1849" name="Google Shape;1849;p22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1850" name="Google Shape;1850;p22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51" name="Google Shape;1851;p22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52" name="Google Shape;1852;p22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53" name="Google Shape;1853;p22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54" name="Google Shape;1854;p22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55" name="Google Shape;1855;p22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56" name="Google Shape;1856;p22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57" name="Google Shape;1857;p22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58" name="Google Shape;1858;p22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1859" name="Google Shape;1859;p22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60" name="Google Shape;1860;p22"/>
          <p:cNvGrpSpPr/>
          <p:nvPr/>
        </p:nvGrpSpPr>
        <p:grpSpPr>
          <a:xfrm>
            <a:off x="-402410" y="1151381"/>
            <a:ext cx="9778640" cy="4667712"/>
            <a:chOff x="-402410" y="1151381"/>
            <a:chExt cx="9778640" cy="4667712"/>
          </a:xfrm>
        </p:grpSpPr>
        <p:grpSp>
          <p:nvGrpSpPr>
            <p:cNvPr id="1861" name="Google Shape;1861;p22"/>
            <p:cNvGrpSpPr/>
            <p:nvPr/>
          </p:nvGrpSpPr>
          <p:grpSpPr>
            <a:xfrm>
              <a:off x="-402410" y="1151381"/>
              <a:ext cx="945465" cy="1336437"/>
              <a:chOff x="3175300" y="1676625"/>
              <a:chExt cx="451425" cy="638100"/>
            </a:xfrm>
          </p:grpSpPr>
          <p:sp>
            <p:nvSpPr>
              <p:cNvPr id="1862" name="Google Shape;1862;p22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3" name="Google Shape;1863;p22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4" name="Google Shape;1864;p22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5" name="Google Shape;1865;p22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6" name="Google Shape;1866;p22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7" name="Google Shape;1867;p22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8" name="Google Shape;1868;p22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9" name="Google Shape;1869;p22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0" name="Google Shape;1870;p22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1" name="Google Shape;1871;p22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2" name="Google Shape;1872;p22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3" name="Google Shape;1873;p22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4" name="Google Shape;1874;p22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5" name="Google Shape;1875;p22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6" name="Google Shape;1876;p22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7" name="Google Shape;1877;p22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8" name="Google Shape;1878;p22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9" name="Google Shape;1879;p22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0" name="Google Shape;1880;p22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1" name="Google Shape;1881;p22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2" name="Google Shape;1882;p22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3" name="Google Shape;1883;p22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4" name="Google Shape;1884;p22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5" name="Google Shape;1885;p22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6" name="Google Shape;1886;p22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7" name="Google Shape;1887;p22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8" name="Google Shape;1888;p22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9" name="Google Shape;1889;p22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0" name="Google Shape;1890;p22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1" name="Google Shape;1891;p22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2" name="Google Shape;1892;p22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3" name="Google Shape;1893;p22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4" name="Google Shape;1894;p22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5" name="Google Shape;1895;p22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6" name="Google Shape;1896;p22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7" name="Google Shape;1897;p22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8" name="Google Shape;1898;p22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9" name="Google Shape;1899;p22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0" name="Google Shape;1900;p22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1" name="Google Shape;1901;p22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2" name="Google Shape;1902;p22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3" name="Google Shape;1903;p22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4" name="Google Shape;1904;p22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5" name="Google Shape;1905;p22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6" name="Google Shape;1906;p22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7" name="Google Shape;1907;p22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8" name="Google Shape;1908;p22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9" name="Google Shape;1909;p22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10" name="Google Shape;1910;p22"/>
            <p:cNvGrpSpPr/>
            <p:nvPr/>
          </p:nvGrpSpPr>
          <p:grpSpPr>
            <a:xfrm>
              <a:off x="8430765" y="4482656"/>
              <a:ext cx="945465" cy="1336437"/>
              <a:chOff x="3175300" y="1676625"/>
              <a:chExt cx="451425" cy="638100"/>
            </a:xfrm>
          </p:grpSpPr>
          <p:sp>
            <p:nvSpPr>
              <p:cNvPr id="1911" name="Google Shape;1911;p22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2" name="Google Shape;1912;p22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3" name="Google Shape;1913;p22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4" name="Google Shape;1914;p22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5" name="Google Shape;1915;p22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6" name="Google Shape;1916;p22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7" name="Google Shape;1917;p22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8" name="Google Shape;1918;p22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9" name="Google Shape;1919;p22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0" name="Google Shape;1920;p22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22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2" name="Google Shape;1922;p22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3" name="Google Shape;1923;p22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4" name="Google Shape;1924;p22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5" name="Google Shape;1925;p22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22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7" name="Google Shape;1927;p22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8" name="Google Shape;1928;p22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9" name="Google Shape;1929;p22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0" name="Google Shape;1930;p22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22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2" name="Google Shape;1932;p22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3" name="Google Shape;1933;p22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4" name="Google Shape;1934;p22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5" name="Google Shape;1935;p22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6" name="Google Shape;1936;p22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7" name="Google Shape;1937;p22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8" name="Google Shape;1938;p22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9" name="Google Shape;1939;p22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0" name="Google Shape;1940;p22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1" name="Google Shape;1941;p22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2" name="Google Shape;1942;p22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3" name="Google Shape;1943;p22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4" name="Google Shape;1944;p22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5" name="Google Shape;1945;p22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6" name="Google Shape;1946;p22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7" name="Google Shape;1947;p22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8" name="Google Shape;1948;p22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9" name="Google Shape;1949;p22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0" name="Google Shape;1950;p22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1" name="Google Shape;1951;p22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2" name="Google Shape;1952;p22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3" name="Google Shape;1953;p22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4" name="Google Shape;1954;p22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5" name="Google Shape;1955;p22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6" name="Google Shape;1956;p22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7" name="Google Shape;1957;p22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8" name="Google Shape;1958;p22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59" name="Google Shape;1959;p22"/>
          <p:cNvGrpSpPr/>
          <p:nvPr/>
        </p:nvGrpSpPr>
        <p:grpSpPr>
          <a:xfrm>
            <a:off x="-1620975" y="-1528442"/>
            <a:ext cx="13096226" cy="9441230"/>
            <a:chOff x="-1620975" y="-1528442"/>
            <a:chExt cx="13096226" cy="9441230"/>
          </a:xfrm>
        </p:grpSpPr>
        <p:pic>
          <p:nvPicPr>
            <p:cNvPr id="1960" name="Google Shape;1960;p22"/>
            <p:cNvPicPr preferRelativeResize="0"/>
            <p:nvPr/>
          </p:nvPicPr>
          <p:blipFill rotWithShape="1">
            <a:blip r:embed="rId3">
              <a:alphaModFix amt="90000"/>
            </a:blip>
            <a:srcRect b="0" l="0" r="0" t="0"/>
            <a:stretch/>
          </p:blipFill>
          <p:spPr>
            <a:xfrm>
              <a:off x="6331750" y="2769288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1" name="Google Shape;1961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620975" y="3687900"/>
              <a:ext cx="2849075" cy="2849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2" name="Google Shape;1962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792640">
              <a:off x="7362163" y="-1147480"/>
              <a:ext cx="3082669" cy="30149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63" name="Google Shape;196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84051">
            <a:off x="-2170285" y="-507811"/>
            <a:ext cx="6257545" cy="1051073"/>
          </a:xfrm>
          <a:prstGeom prst="rect">
            <a:avLst/>
          </a:prstGeom>
          <a:noFill/>
          <a:ln>
            <a:noFill/>
          </a:ln>
        </p:spPr>
      </p:pic>
      <p:sp>
        <p:nvSpPr>
          <p:cNvPr id="1964" name="Google Shape;1964;p22"/>
          <p:cNvSpPr txBox="1"/>
          <p:nvPr/>
        </p:nvSpPr>
        <p:spPr>
          <a:xfrm>
            <a:off x="7199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SLIDE ● 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grpSp>
        <p:nvGrpSpPr>
          <p:cNvPr id="1965" name="Google Shape;1965;p22"/>
          <p:cNvGrpSpPr/>
          <p:nvPr/>
        </p:nvGrpSpPr>
        <p:grpSpPr>
          <a:xfrm>
            <a:off x="727475" y="4679710"/>
            <a:ext cx="7692600" cy="205286"/>
            <a:chOff x="727475" y="1087800"/>
            <a:chExt cx="7692600" cy="205286"/>
          </a:xfrm>
        </p:grpSpPr>
        <p:cxnSp>
          <p:nvCxnSpPr>
            <p:cNvPr id="1966" name="Google Shape;1966;p22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67" name="Google Shape;1967;p22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968" name="Google Shape;1968;p22"/>
          <p:cNvSpPr txBox="1"/>
          <p:nvPr/>
        </p:nvSpPr>
        <p:spPr>
          <a:xfrm>
            <a:off x="2150350" y="4685325"/>
            <a:ext cx="50115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GMM: </a:t>
            </a:r>
            <a:r>
              <a:rPr b="1"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AN INTERACTIVE </a:t>
            </a:r>
            <a:r>
              <a:rPr b="1" i="1" lang="en" sz="800">
                <a:solidFill>
                  <a:schemeClr val="lt2"/>
                </a:solidFill>
                <a:latin typeface="Trispace"/>
                <a:ea typeface="Trispace"/>
                <a:cs typeface="Trispace"/>
                <a:sym typeface="Trispace"/>
              </a:rPr>
              <a:t>EXPLORATION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by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Shreyas Reddy Palley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&amp;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Akshat Sanghvi</a:t>
            </a:r>
            <a:endParaRPr b="1"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1969" name="Google Shape;1969;p22"/>
          <p:cNvSpPr txBox="1"/>
          <p:nvPr/>
        </p:nvSpPr>
        <p:spPr>
          <a:xfrm>
            <a:off x="65831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TEAM X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1970" name="Google Shape;1970;p22"/>
          <p:cNvSpPr txBox="1"/>
          <p:nvPr/>
        </p:nvSpPr>
        <p:spPr>
          <a:xfrm>
            <a:off x="1100044" y="4679750"/>
            <a:ext cx="3366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</a:rPr>
              <a:t>‹#›</a:t>
            </a:fld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2" name="Google Shape;1972;p23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1973" name="Google Shape;1973;p23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1974" name="Google Shape;1974;p23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75" name="Google Shape;1975;p23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76" name="Google Shape;1976;p23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77" name="Google Shape;1977;p23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78" name="Google Shape;1978;p23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79" name="Google Shape;1979;p23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80" name="Google Shape;1980;p23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81" name="Google Shape;1981;p23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82" name="Google Shape;1982;p23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1983" name="Google Shape;1983;p23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84" name="Google Shape;198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3">
            <a:off x="-2893635" y="2046212"/>
            <a:ext cx="6257541" cy="10510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5" name="Google Shape;1985;p23"/>
          <p:cNvGrpSpPr/>
          <p:nvPr/>
        </p:nvGrpSpPr>
        <p:grpSpPr>
          <a:xfrm>
            <a:off x="-2677675" y="-2412101"/>
            <a:ext cx="14659626" cy="9825982"/>
            <a:chOff x="-2677675" y="-2412101"/>
            <a:chExt cx="14659626" cy="9825982"/>
          </a:xfrm>
        </p:grpSpPr>
        <p:pic>
          <p:nvPicPr>
            <p:cNvPr id="1986" name="Google Shape;1986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24899" y="4398945"/>
              <a:ext cx="3082670" cy="30149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7" name="Google Shape;1987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0999" y="-2412101"/>
              <a:ext cx="3632727" cy="3529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8" name="Google Shape;1988;p23"/>
            <p:cNvPicPr preferRelativeResize="0"/>
            <p:nvPr/>
          </p:nvPicPr>
          <p:blipFill>
            <a:blip r:embed="rId6">
              <a:alphaModFix amt="80000"/>
            </a:blip>
            <a:stretch>
              <a:fillRect/>
            </a:stretch>
          </p:blipFill>
          <p:spPr>
            <a:xfrm>
              <a:off x="6838450" y="-64695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9" name="Google Shape;1989;p23"/>
            <p:cNvPicPr preferRelativeResize="0"/>
            <p:nvPr/>
          </p:nvPicPr>
          <p:blipFill rotWithShape="1">
            <a:blip r:embed="rId7">
              <a:alphaModFix amt="80000"/>
            </a:blip>
            <a:srcRect b="0" l="0" r="0" t="0"/>
            <a:stretch/>
          </p:blipFill>
          <p:spPr>
            <a:xfrm>
              <a:off x="-2677675" y="1403825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90" name="Google Shape;1990;p23"/>
          <p:cNvGrpSpPr/>
          <p:nvPr/>
        </p:nvGrpSpPr>
        <p:grpSpPr>
          <a:xfrm>
            <a:off x="8430765" y="700306"/>
            <a:ext cx="945465" cy="1336437"/>
            <a:chOff x="3175300" y="1676625"/>
            <a:chExt cx="451425" cy="638100"/>
          </a:xfrm>
        </p:grpSpPr>
        <p:sp>
          <p:nvSpPr>
            <p:cNvPr id="1991" name="Google Shape;1991;p23"/>
            <p:cNvSpPr/>
            <p:nvPr/>
          </p:nvSpPr>
          <p:spPr>
            <a:xfrm>
              <a:off x="36135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23"/>
            <p:cNvSpPr/>
            <p:nvPr/>
          </p:nvSpPr>
          <p:spPr>
            <a:xfrm>
              <a:off x="35259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23"/>
            <p:cNvSpPr/>
            <p:nvPr/>
          </p:nvSpPr>
          <p:spPr>
            <a:xfrm>
              <a:off x="34382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23"/>
            <p:cNvSpPr/>
            <p:nvPr/>
          </p:nvSpPr>
          <p:spPr>
            <a:xfrm>
              <a:off x="33506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23"/>
            <p:cNvSpPr/>
            <p:nvPr/>
          </p:nvSpPr>
          <p:spPr>
            <a:xfrm>
              <a:off x="32629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23"/>
            <p:cNvSpPr/>
            <p:nvPr/>
          </p:nvSpPr>
          <p:spPr>
            <a:xfrm>
              <a:off x="31753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23"/>
            <p:cNvSpPr/>
            <p:nvPr/>
          </p:nvSpPr>
          <p:spPr>
            <a:xfrm>
              <a:off x="36135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23"/>
            <p:cNvSpPr/>
            <p:nvPr/>
          </p:nvSpPr>
          <p:spPr>
            <a:xfrm>
              <a:off x="35259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23"/>
            <p:cNvSpPr/>
            <p:nvPr/>
          </p:nvSpPr>
          <p:spPr>
            <a:xfrm>
              <a:off x="34382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23"/>
            <p:cNvSpPr/>
            <p:nvPr/>
          </p:nvSpPr>
          <p:spPr>
            <a:xfrm>
              <a:off x="33506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23"/>
            <p:cNvSpPr/>
            <p:nvPr/>
          </p:nvSpPr>
          <p:spPr>
            <a:xfrm>
              <a:off x="32629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23"/>
            <p:cNvSpPr/>
            <p:nvPr/>
          </p:nvSpPr>
          <p:spPr>
            <a:xfrm>
              <a:off x="31753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23"/>
            <p:cNvSpPr/>
            <p:nvPr/>
          </p:nvSpPr>
          <p:spPr>
            <a:xfrm>
              <a:off x="36135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23"/>
            <p:cNvSpPr/>
            <p:nvPr/>
          </p:nvSpPr>
          <p:spPr>
            <a:xfrm>
              <a:off x="35259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23"/>
            <p:cNvSpPr/>
            <p:nvPr/>
          </p:nvSpPr>
          <p:spPr>
            <a:xfrm>
              <a:off x="34382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23"/>
            <p:cNvSpPr/>
            <p:nvPr/>
          </p:nvSpPr>
          <p:spPr>
            <a:xfrm>
              <a:off x="33506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23"/>
            <p:cNvSpPr/>
            <p:nvPr/>
          </p:nvSpPr>
          <p:spPr>
            <a:xfrm>
              <a:off x="32629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23"/>
            <p:cNvSpPr/>
            <p:nvPr/>
          </p:nvSpPr>
          <p:spPr>
            <a:xfrm>
              <a:off x="31753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23"/>
            <p:cNvSpPr/>
            <p:nvPr/>
          </p:nvSpPr>
          <p:spPr>
            <a:xfrm>
              <a:off x="36135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23"/>
            <p:cNvSpPr/>
            <p:nvPr/>
          </p:nvSpPr>
          <p:spPr>
            <a:xfrm>
              <a:off x="35259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23"/>
            <p:cNvSpPr/>
            <p:nvPr/>
          </p:nvSpPr>
          <p:spPr>
            <a:xfrm>
              <a:off x="34382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23"/>
            <p:cNvSpPr/>
            <p:nvPr/>
          </p:nvSpPr>
          <p:spPr>
            <a:xfrm>
              <a:off x="33506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23"/>
            <p:cNvSpPr/>
            <p:nvPr/>
          </p:nvSpPr>
          <p:spPr>
            <a:xfrm>
              <a:off x="32629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23"/>
            <p:cNvSpPr/>
            <p:nvPr/>
          </p:nvSpPr>
          <p:spPr>
            <a:xfrm>
              <a:off x="31753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23"/>
            <p:cNvSpPr/>
            <p:nvPr/>
          </p:nvSpPr>
          <p:spPr>
            <a:xfrm>
              <a:off x="36135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23"/>
            <p:cNvSpPr/>
            <p:nvPr/>
          </p:nvSpPr>
          <p:spPr>
            <a:xfrm>
              <a:off x="35259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23"/>
            <p:cNvSpPr/>
            <p:nvPr/>
          </p:nvSpPr>
          <p:spPr>
            <a:xfrm>
              <a:off x="34382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23"/>
            <p:cNvSpPr/>
            <p:nvPr/>
          </p:nvSpPr>
          <p:spPr>
            <a:xfrm>
              <a:off x="33506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23"/>
            <p:cNvSpPr/>
            <p:nvPr/>
          </p:nvSpPr>
          <p:spPr>
            <a:xfrm>
              <a:off x="32629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23"/>
            <p:cNvSpPr/>
            <p:nvPr/>
          </p:nvSpPr>
          <p:spPr>
            <a:xfrm>
              <a:off x="31753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23"/>
            <p:cNvSpPr/>
            <p:nvPr/>
          </p:nvSpPr>
          <p:spPr>
            <a:xfrm>
              <a:off x="36135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23"/>
            <p:cNvSpPr/>
            <p:nvPr/>
          </p:nvSpPr>
          <p:spPr>
            <a:xfrm>
              <a:off x="35259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23"/>
            <p:cNvSpPr/>
            <p:nvPr/>
          </p:nvSpPr>
          <p:spPr>
            <a:xfrm>
              <a:off x="34382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23"/>
            <p:cNvSpPr/>
            <p:nvPr/>
          </p:nvSpPr>
          <p:spPr>
            <a:xfrm>
              <a:off x="33506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23"/>
            <p:cNvSpPr/>
            <p:nvPr/>
          </p:nvSpPr>
          <p:spPr>
            <a:xfrm>
              <a:off x="32629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23"/>
            <p:cNvSpPr/>
            <p:nvPr/>
          </p:nvSpPr>
          <p:spPr>
            <a:xfrm>
              <a:off x="31753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23"/>
            <p:cNvSpPr/>
            <p:nvPr/>
          </p:nvSpPr>
          <p:spPr>
            <a:xfrm>
              <a:off x="36135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23"/>
            <p:cNvSpPr/>
            <p:nvPr/>
          </p:nvSpPr>
          <p:spPr>
            <a:xfrm>
              <a:off x="35259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23"/>
            <p:cNvSpPr/>
            <p:nvPr/>
          </p:nvSpPr>
          <p:spPr>
            <a:xfrm>
              <a:off x="34382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23"/>
            <p:cNvSpPr/>
            <p:nvPr/>
          </p:nvSpPr>
          <p:spPr>
            <a:xfrm>
              <a:off x="33506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23"/>
            <p:cNvSpPr/>
            <p:nvPr/>
          </p:nvSpPr>
          <p:spPr>
            <a:xfrm>
              <a:off x="32629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23"/>
            <p:cNvSpPr/>
            <p:nvPr/>
          </p:nvSpPr>
          <p:spPr>
            <a:xfrm>
              <a:off x="31753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23"/>
            <p:cNvSpPr/>
            <p:nvPr/>
          </p:nvSpPr>
          <p:spPr>
            <a:xfrm>
              <a:off x="36135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23"/>
            <p:cNvSpPr/>
            <p:nvPr/>
          </p:nvSpPr>
          <p:spPr>
            <a:xfrm>
              <a:off x="35259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23"/>
            <p:cNvSpPr/>
            <p:nvPr/>
          </p:nvSpPr>
          <p:spPr>
            <a:xfrm>
              <a:off x="34382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23"/>
            <p:cNvSpPr/>
            <p:nvPr/>
          </p:nvSpPr>
          <p:spPr>
            <a:xfrm>
              <a:off x="33506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23"/>
            <p:cNvSpPr/>
            <p:nvPr/>
          </p:nvSpPr>
          <p:spPr>
            <a:xfrm>
              <a:off x="32629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23"/>
            <p:cNvSpPr/>
            <p:nvPr/>
          </p:nvSpPr>
          <p:spPr>
            <a:xfrm>
              <a:off x="31753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9" name="Google Shape;2039;p23"/>
          <p:cNvSpPr txBox="1"/>
          <p:nvPr/>
        </p:nvSpPr>
        <p:spPr>
          <a:xfrm>
            <a:off x="7199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SLIDE ● 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grpSp>
        <p:nvGrpSpPr>
          <p:cNvPr id="2040" name="Google Shape;2040;p23"/>
          <p:cNvGrpSpPr/>
          <p:nvPr/>
        </p:nvGrpSpPr>
        <p:grpSpPr>
          <a:xfrm>
            <a:off x="727475" y="4679710"/>
            <a:ext cx="7692600" cy="205286"/>
            <a:chOff x="727475" y="1087800"/>
            <a:chExt cx="7692600" cy="205286"/>
          </a:xfrm>
        </p:grpSpPr>
        <p:cxnSp>
          <p:nvCxnSpPr>
            <p:cNvPr id="2041" name="Google Shape;2041;p23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42" name="Google Shape;2042;p23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43" name="Google Shape;2043;p23"/>
          <p:cNvSpPr txBox="1"/>
          <p:nvPr/>
        </p:nvSpPr>
        <p:spPr>
          <a:xfrm>
            <a:off x="2150350" y="4685325"/>
            <a:ext cx="50115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GMM: </a:t>
            </a:r>
            <a:r>
              <a:rPr b="1"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AN INTERACTIVE </a:t>
            </a:r>
            <a:r>
              <a:rPr b="1" i="1" lang="en" sz="800">
                <a:solidFill>
                  <a:schemeClr val="lt2"/>
                </a:solidFill>
                <a:latin typeface="Trispace"/>
                <a:ea typeface="Trispace"/>
                <a:cs typeface="Trispace"/>
                <a:sym typeface="Trispace"/>
              </a:rPr>
              <a:t>EXPLORATION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by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Shreyas Reddy Palley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&amp;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Akshat Sanghvi</a:t>
            </a:r>
            <a:endParaRPr b="1"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2044" name="Google Shape;2044;p23"/>
          <p:cNvSpPr txBox="1"/>
          <p:nvPr/>
        </p:nvSpPr>
        <p:spPr>
          <a:xfrm>
            <a:off x="65831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TEAM X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2045" name="Google Shape;2045;p23"/>
          <p:cNvSpPr txBox="1"/>
          <p:nvPr/>
        </p:nvSpPr>
        <p:spPr>
          <a:xfrm>
            <a:off x="1100044" y="4679750"/>
            <a:ext cx="3366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</a:rPr>
              <a:t>‹#›</a:t>
            </a:fld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4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161" name="Google Shape;161;p4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162" name="Google Shape;162;p4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3" name="Google Shape;163;p4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4" name="Google Shape;164;p4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5" name="Google Shape;165;p4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6" name="Google Shape;166;p4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7" name="Google Shape;167;p4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" name="Google Shape;168;p4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" name="Google Shape;169;p4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" name="Google Shape;170;p4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171" name="Google Shape;171;p4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2" name="Google Shape;172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" name="Google Shape;173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74" name="Google Shape;174;p4"/>
          <p:cNvGrpSpPr/>
          <p:nvPr/>
        </p:nvGrpSpPr>
        <p:grpSpPr>
          <a:xfrm>
            <a:off x="8430765" y="3138706"/>
            <a:ext cx="945465" cy="1336437"/>
            <a:chOff x="3175300" y="1676625"/>
            <a:chExt cx="451425" cy="638100"/>
          </a:xfrm>
        </p:grpSpPr>
        <p:sp>
          <p:nvSpPr>
            <p:cNvPr id="175" name="Google Shape;175;p4"/>
            <p:cNvSpPr/>
            <p:nvPr/>
          </p:nvSpPr>
          <p:spPr>
            <a:xfrm>
              <a:off x="36135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5259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4382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33506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32629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31753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36135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35259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34382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3506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32629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31753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36135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5259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34382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3506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2629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1753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36135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5259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4382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33506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2629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1753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36135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35259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34382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33506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32629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1753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6135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5259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34382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33506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32629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31753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36135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35259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34382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33506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32629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31753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36135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35259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34382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>
              <a:off x="33506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32629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31753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" name="Google Shape;223;p4"/>
          <p:cNvGrpSpPr/>
          <p:nvPr/>
        </p:nvGrpSpPr>
        <p:grpSpPr>
          <a:xfrm>
            <a:off x="-1752825" y="-3015550"/>
            <a:ext cx="13366220" cy="11715751"/>
            <a:chOff x="-1752825" y="-3015550"/>
            <a:chExt cx="13366220" cy="11715751"/>
          </a:xfrm>
        </p:grpSpPr>
        <p:pic>
          <p:nvPicPr>
            <p:cNvPr id="224" name="Google Shape;224;p4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>
              <a:off x="3509100" y="-301555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4"/>
            <p:cNvPicPr preferRelativeResize="0"/>
            <p:nvPr/>
          </p:nvPicPr>
          <p:blipFill rotWithShape="1">
            <a:blip r:embed="rId4">
              <a:alphaModFix amt="80000"/>
            </a:blip>
            <a:srcRect b="0" l="0" r="0" t="0"/>
            <a:stretch/>
          </p:blipFill>
          <p:spPr>
            <a:xfrm>
              <a:off x="1591600" y="355670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Google Shape;226;p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752825" y="707613"/>
              <a:ext cx="2849075" cy="2849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Google Shape;227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288803">
              <a:off x="8083674" y="-460798"/>
              <a:ext cx="3309752" cy="321602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8" name="Google Shape;228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31230">
            <a:off x="-380485" y="4570764"/>
            <a:ext cx="6257543" cy="105107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"/>
          <p:cNvSpPr txBox="1"/>
          <p:nvPr/>
        </p:nvSpPr>
        <p:spPr>
          <a:xfrm>
            <a:off x="7199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SLIDE ● 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grpSp>
        <p:nvGrpSpPr>
          <p:cNvPr id="230" name="Google Shape;230;p4"/>
          <p:cNvGrpSpPr/>
          <p:nvPr/>
        </p:nvGrpSpPr>
        <p:grpSpPr>
          <a:xfrm>
            <a:off x="727475" y="4679710"/>
            <a:ext cx="7692600" cy="205286"/>
            <a:chOff x="727475" y="1087800"/>
            <a:chExt cx="7692600" cy="205286"/>
          </a:xfrm>
        </p:grpSpPr>
        <p:cxnSp>
          <p:nvCxnSpPr>
            <p:cNvPr id="231" name="Google Shape;231;p4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2" name="Google Shape;232;p4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33" name="Google Shape;233;p4"/>
          <p:cNvSpPr txBox="1"/>
          <p:nvPr/>
        </p:nvSpPr>
        <p:spPr>
          <a:xfrm>
            <a:off x="2150350" y="4685325"/>
            <a:ext cx="50115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GMM</a:t>
            </a:r>
            <a:r>
              <a:rPr b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:</a:t>
            </a:r>
            <a:r>
              <a:rPr b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</a:t>
            </a:r>
            <a:r>
              <a:rPr b="1"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AN INTERACTIVE </a:t>
            </a:r>
            <a:r>
              <a:rPr b="1" i="1" lang="en" sz="800">
                <a:solidFill>
                  <a:schemeClr val="lt2"/>
                </a:solidFill>
                <a:latin typeface="Trispace"/>
                <a:ea typeface="Trispace"/>
                <a:cs typeface="Trispace"/>
                <a:sym typeface="Trispace"/>
              </a:rPr>
              <a:t>EXPLORATION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by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Shreyas Reddy Palley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&amp;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Akshat Sanghvi</a:t>
            </a:r>
            <a:endParaRPr i="1"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234" name="Google Shape;234;p4"/>
          <p:cNvSpPr txBox="1"/>
          <p:nvPr/>
        </p:nvSpPr>
        <p:spPr>
          <a:xfrm>
            <a:off x="65831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TEAM X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235" name="Google Shape;235;p4"/>
          <p:cNvSpPr txBox="1"/>
          <p:nvPr/>
        </p:nvSpPr>
        <p:spPr>
          <a:xfrm>
            <a:off x="1100044" y="4679750"/>
            <a:ext cx="3366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</a:rPr>
              <a:t>‹#›</a:t>
            </a:fld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5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238" name="Google Shape;238;p5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239" name="Google Shape;239;p5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0" name="Google Shape;240;p5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1" name="Google Shape;241;p5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2" name="Google Shape;242;p5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3" name="Google Shape;243;p5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4" name="Google Shape;244;p5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5" name="Google Shape;245;p5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6" name="Google Shape;246;p5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7" name="Google Shape;247;p5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248" name="Google Shape;248;p5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9" name="Google Shape;249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0" name="Google Shape;250;p5"/>
          <p:cNvSpPr txBox="1"/>
          <p:nvPr>
            <p:ph idx="1" type="subTitle"/>
          </p:nvPr>
        </p:nvSpPr>
        <p:spPr>
          <a:xfrm>
            <a:off x="4951127" y="2378750"/>
            <a:ext cx="2704500" cy="14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1" name="Google Shape;251;p5"/>
          <p:cNvSpPr txBox="1"/>
          <p:nvPr>
            <p:ph idx="2" type="subTitle"/>
          </p:nvPr>
        </p:nvSpPr>
        <p:spPr>
          <a:xfrm>
            <a:off x="1488650" y="2378750"/>
            <a:ext cx="2704500" cy="14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2" name="Google Shape;252;p5"/>
          <p:cNvSpPr txBox="1"/>
          <p:nvPr>
            <p:ph idx="3" type="subTitle"/>
          </p:nvPr>
        </p:nvSpPr>
        <p:spPr>
          <a:xfrm>
            <a:off x="1488638" y="1914500"/>
            <a:ext cx="2704500" cy="52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sp>
        <p:nvSpPr>
          <p:cNvPr id="253" name="Google Shape;253;p5"/>
          <p:cNvSpPr txBox="1"/>
          <p:nvPr>
            <p:ph idx="4" type="subTitle"/>
          </p:nvPr>
        </p:nvSpPr>
        <p:spPr>
          <a:xfrm>
            <a:off x="4951120" y="1914500"/>
            <a:ext cx="2704500" cy="52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pic>
        <p:nvPicPr>
          <p:cNvPr id="254" name="Google Shape;25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3">
            <a:off x="-2893635" y="2046212"/>
            <a:ext cx="6257541" cy="10510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5" name="Google Shape;255;p5"/>
          <p:cNvGrpSpPr/>
          <p:nvPr/>
        </p:nvGrpSpPr>
        <p:grpSpPr>
          <a:xfrm>
            <a:off x="-2677675" y="-2412101"/>
            <a:ext cx="14659626" cy="9825982"/>
            <a:chOff x="-2677675" y="-2412101"/>
            <a:chExt cx="14659626" cy="9825982"/>
          </a:xfrm>
        </p:grpSpPr>
        <p:pic>
          <p:nvPicPr>
            <p:cNvPr id="256" name="Google Shape;256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24899" y="4398945"/>
              <a:ext cx="3082670" cy="30149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0999" y="-2412101"/>
              <a:ext cx="3632727" cy="3529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5"/>
            <p:cNvPicPr preferRelativeResize="0"/>
            <p:nvPr/>
          </p:nvPicPr>
          <p:blipFill>
            <a:blip r:embed="rId6">
              <a:alphaModFix amt="80000"/>
            </a:blip>
            <a:stretch>
              <a:fillRect/>
            </a:stretch>
          </p:blipFill>
          <p:spPr>
            <a:xfrm>
              <a:off x="6838450" y="-64695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Google Shape;259;p5"/>
            <p:cNvPicPr preferRelativeResize="0"/>
            <p:nvPr/>
          </p:nvPicPr>
          <p:blipFill rotWithShape="1">
            <a:blip r:embed="rId7">
              <a:alphaModFix amt="80000"/>
            </a:blip>
            <a:srcRect b="0" l="0" r="0" t="0"/>
            <a:stretch/>
          </p:blipFill>
          <p:spPr>
            <a:xfrm>
              <a:off x="-2677675" y="1403825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0" name="Google Shape;260;p5"/>
          <p:cNvGrpSpPr/>
          <p:nvPr/>
        </p:nvGrpSpPr>
        <p:grpSpPr>
          <a:xfrm>
            <a:off x="8430765" y="700306"/>
            <a:ext cx="945465" cy="1336437"/>
            <a:chOff x="3175300" y="1676625"/>
            <a:chExt cx="451425" cy="638100"/>
          </a:xfrm>
        </p:grpSpPr>
        <p:sp>
          <p:nvSpPr>
            <p:cNvPr id="261" name="Google Shape;261;p5"/>
            <p:cNvSpPr/>
            <p:nvPr/>
          </p:nvSpPr>
          <p:spPr>
            <a:xfrm>
              <a:off x="36135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35259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34382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33506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32629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31753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36135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35259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34382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33506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32629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31753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36135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35259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34382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33506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32629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31753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36135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35259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34382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33506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32629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31753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36135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35259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34382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3506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32629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1753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36135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35259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34382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33506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32629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31753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36135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35259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34382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33506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32629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31753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36135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35259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34382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33506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32629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31753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5"/>
          <p:cNvSpPr txBox="1"/>
          <p:nvPr/>
        </p:nvSpPr>
        <p:spPr>
          <a:xfrm>
            <a:off x="7199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SLIDE ● 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grpSp>
        <p:nvGrpSpPr>
          <p:cNvPr id="310" name="Google Shape;310;p5"/>
          <p:cNvGrpSpPr/>
          <p:nvPr/>
        </p:nvGrpSpPr>
        <p:grpSpPr>
          <a:xfrm>
            <a:off x="727475" y="4679710"/>
            <a:ext cx="7692600" cy="205286"/>
            <a:chOff x="727475" y="1087800"/>
            <a:chExt cx="7692600" cy="205286"/>
          </a:xfrm>
        </p:grpSpPr>
        <p:cxnSp>
          <p:nvCxnSpPr>
            <p:cNvPr id="311" name="Google Shape;311;p5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2" name="Google Shape;312;p5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13" name="Google Shape;313;p5"/>
          <p:cNvSpPr txBox="1"/>
          <p:nvPr/>
        </p:nvSpPr>
        <p:spPr>
          <a:xfrm>
            <a:off x="2150350" y="4685325"/>
            <a:ext cx="50115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GMM: </a:t>
            </a:r>
            <a:r>
              <a:rPr b="1"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AN INTERACTIVE </a:t>
            </a:r>
            <a:r>
              <a:rPr b="1" i="1" lang="en" sz="800">
                <a:solidFill>
                  <a:schemeClr val="lt2"/>
                </a:solidFill>
                <a:latin typeface="Trispace"/>
                <a:ea typeface="Trispace"/>
                <a:cs typeface="Trispace"/>
                <a:sym typeface="Trispace"/>
              </a:rPr>
              <a:t>EXPLORATION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by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Shreyas Reddy Palley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&amp;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Akshat Sanghvi</a:t>
            </a:r>
            <a:endParaRPr b="1"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314" name="Google Shape;314;p5"/>
          <p:cNvSpPr txBox="1"/>
          <p:nvPr/>
        </p:nvSpPr>
        <p:spPr>
          <a:xfrm>
            <a:off x="65831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TEAM X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315" name="Google Shape;315;p5"/>
          <p:cNvSpPr txBox="1"/>
          <p:nvPr/>
        </p:nvSpPr>
        <p:spPr>
          <a:xfrm>
            <a:off x="1100044" y="4679750"/>
            <a:ext cx="3366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</a:rPr>
              <a:t>‹#›</a:t>
            </a:fld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6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318" name="Google Shape;318;p6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319" name="Google Shape;319;p6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0" name="Google Shape;320;p6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1" name="Google Shape;321;p6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2" name="Google Shape;322;p6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3" name="Google Shape;323;p6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4" name="Google Shape;324;p6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5" name="Google Shape;325;p6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6" name="Google Shape;326;p6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7" name="Google Shape;327;p6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328" name="Google Shape;328;p6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9" name="Google Shape;329;p6"/>
          <p:cNvGrpSpPr/>
          <p:nvPr/>
        </p:nvGrpSpPr>
        <p:grpSpPr>
          <a:xfrm>
            <a:off x="-402410" y="1151381"/>
            <a:ext cx="9778640" cy="4667712"/>
            <a:chOff x="-402410" y="1151381"/>
            <a:chExt cx="9778640" cy="4667712"/>
          </a:xfrm>
        </p:grpSpPr>
        <p:grpSp>
          <p:nvGrpSpPr>
            <p:cNvPr id="330" name="Google Shape;330;p6"/>
            <p:cNvGrpSpPr/>
            <p:nvPr/>
          </p:nvGrpSpPr>
          <p:grpSpPr>
            <a:xfrm>
              <a:off x="-402410" y="1151381"/>
              <a:ext cx="945465" cy="1336437"/>
              <a:chOff x="3175300" y="1676625"/>
              <a:chExt cx="451425" cy="638100"/>
            </a:xfrm>
          </p:grpSpPr>
          <p:sp>
            <p:nvSpPr>
              <p:cNvPr id="331" name="Google Shape;331;p6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6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6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6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6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6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6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6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6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6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6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6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6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6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6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6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6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6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6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6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6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6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6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6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6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6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6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6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6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6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6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6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6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6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6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6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6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6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6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6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6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6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6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6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6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6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6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6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9" name="Google Shape;379;p6"/>
            <p:cNvGrpSpPr/>
            <p:nvPr/>
          </p:nvGrpSpPr>
          <p:grpSpPr>
            <a:xfrm>
              <a:off x="8430765" y="4482656"/>
              <a:ext cx="945465" cy="1336437"/>
              <a:chOff x="3175300" y="1676625"/>
              <a:chExt cx="451425" cy="638100"/>
            </a:xfrm>
          </p:grpSpPr>
          <p:sp>
            <p:nvSpPr>
              <p:cNvPr id="380" name="Google Shape;380;p6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6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6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6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6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6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6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6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6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6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6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6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6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6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6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6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6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6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6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6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6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6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6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6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6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6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6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6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6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6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6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6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6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6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6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6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6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6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6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6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6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6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6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6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6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6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6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6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28" name="Google Shape;428;p6"/>
          <p:cNvGrpSpPr/>
          <p:nvPr/>
        </p:nvGrpSpPr>
        <p:grpSpPr>
          <a:xfrm>
            <a:off x="-1620975" y="-1528442"/>
            <a:ext cx="13096226" cy="9441230"/>
            <a:chOff x="-1620975" y="-1528442"/>
            <a:chExt cx="13096226" cy="9441230"/>
          </a:xfrm>
        </p:grpSpPr>
        <p:pic>
          <p:nvPicPr>
            <p:cNvPr id="429" name="Google Shape;429;p6"/>
            <p:cNvPicPr preferRelativeResize="0"/>
            <p:nvPr/>
          </p:nvPicPr>
          <p:blipFill rotWithShape="1">
            <a:blip r:embed="rId3">
              <a:alphaModFix amt="90000"/>
            </a:blip>
            <a:srcRect b="0" l="0" r="0" t="0"/>
            <a:stretch/>
          </p:blipFill>
          <p:spPr>
            <a:xfrm>
              <a:off x="6331750" y="2769288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0" name="Google Shape;430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620975" y="3687900"/>
              <a:ext cx="2849075" cy="2849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1" name="Google Shape;431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792640">
              <a:off x="7362163" y="-1147480"/>
              <a:ext cx="3082669" cy="30149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2" name="Google Shape;432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33" name="Google Shape;433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84051">
            <a:off x="-2170285" y="-507811"/>
            <a:ext cx="6257545" cy="1051073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6"/>
          <p:cNvSpPr txBox="1"/>
          <p:nvPr/>
        </p:nvSpPr>
        <p:spPr>
          <a:xfrm>
            <a:off x="7199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SLIDE ● 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grpSp>
        <p:nvGrpSpPr>
          <p:cNvPr id="435" name="Google Shape;435;p6"/>
          <p:cNvGrpSpPr/>
          <p:nvPr/>
        </p:nvGrpSpPr>
        <p:grpSpPr>
          <a:xfrm>
            <a:off x="727475" y="4679710"/>
            <a:ext cx="7692600" cy="205286"/>
            <a:chOff x="727475" y="1087800"/>
            <a:chExt cx="7692600" cy="205286"/>
          </a:xfrm>
        </p:grpSpPr>
        <p:cxnSp>
          <p:nvCxnSpPr>
            <p:cNvPr id="436" name="Google Shape;436;p6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7" name="Google Shape;437;p6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38" name="Google Shape;438;p6"/>
          <p:cNvSpPr txBox="1"/>
          <p:nvPr/>
        </p:nvSpPr>
        <p:spPr>
          <a:xfrm>
            <a:off x="2150350" y="4685325"/>
            <a:ext cx="50115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GMM: </a:t>
            </a:r>
            <a:r>
              <a:rPr b="1"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AN INTERACTIVE </a:t>
            </a:r>
            <a:r>
              <a:rPr b="1" i="1" lang="en" sz="800">
                <a:solidFill>
                  <a:schemeClr val="lt2"/>
                </a:solidFill>
                <a:latin typeface="Trispace"/>
                <a:ea typeface="Trispace"/>
                <a:cs typeface="Trispace"/>
                <a:sym typeface="Trispace"/>
              </a:rPr>
              <a:t>EXPLORATION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by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Shreyas Reddy Palley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&amp;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Akshat Sanghvi</a:t>
            </a:r>
            <a:endParaRPr b="1"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439" name="Google Shape;439;p6"/>
          <p:cNvSpPr txBox="1"/>
          <p:nvPr/>
        </p:nvSpPr>
        <p:spPr>
          <a:xfrm>
            <a:off x="65831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TEAM X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440" name="Google Shape;440;p6"/>
          <p:cNvSpPr txBox="1"/>
          <p:nvPr/>
        </p:nvSpPr>
        <p:spPr>
          <a:xfrm>
            <a:off x="1100044" y="4679750"/>
            <a:ext cx="3366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</a:rPr>
              <a:t>‹#›</a:t>
            </a:fld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" name="Google Shape;442;p7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443" name="Google Shape;443;p7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444" name="Google Shape;444;p7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5" name="Google Shape;445;p7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6" name="Google Shape;446;p7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7" name="Google Shape;447;p7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8" name="Google Shape;448;p7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9" name="Google Shape;449;p7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0" name="Google Shape;450;p7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1" name="Google Shape;451;p7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2" name="Google Shape;452;p7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453" name="Google Shape;453;p7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4" name="Google Shape;454;p7"/>
          <p:cNvGrpSpPr/>
          <p:nvPr/>
        </p:nvGrpSpPr>
        <p:grpSpPr>
          <a:xfrm>
            <a:off x="-274560" y="3679131"/>
            <a:ext cx="945465" cy="1336437"/>
            <a:chOff x="3175300" y="1676625"/>
            <a:chExt cx="451425" cy="638100"/>
          </a:xfrm>
        </p:grpSpPr>
        <p:sp>
          <p:nvSpPr>
            <p:cNvPr id="455" name="Google Shape;455;p7"/>
            <p:cNvSpPr/>
            <p:nvPr/>
          </p:nvSpPr>
          <p:spPr>
            <a:xfrm>
              <a:off x="36135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35259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7"/>
            <p:cNvSpPr/>
            <p:nvPr/>
          </p:nvSpPr>
          <p:spPr>
            <a:xfrm>
              <a:off x="34382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7"/>
            <p:cNvSpPr/>
            <p:nvPr/>
          </p:nvSpPr>
          <p:spPr>
            <a:xfrm>
              <a:off x="33506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7"/>
            <p:cNvSpPr/>
            <p:nvPr/>
          </p:nvSpPr>
          <p:spPr>
            <a:xfrm>
              <a:off x="32629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7"/>
            <p:cNvSpPr/>
            <p:nvPr/>
          </p:nvSpPr>
          <p:spPr>
            <a:xfrm>
              <a:off x="31753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7"/>
            <p:cNvSpPr/>
            <p:nvPr/>
          </p:nvSpPr>
          <p:spPr>
            <a:xfrm>
              <a:off x="36135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7"/>
            <p:cNvSpPr/>
            <p:nvPr/>
          </p:nvSpPr>
          <p:spPr>
            <a:xfrm>
              <a:off x="35259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7"/>
            <p:cNvSpPr/>
            <p:nvPr/>
          </p:nvSpPr>
          <p:spPr>
            <a:xfrm>
              <a:off x="34382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7"/>
            <p:cNvSpPr/>
            <p:nvPr/>
          </p:nvSpPr>
          <p:spPr>
            <a:xfrm>
              <a:off x="33506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7"/>
            <p:cNvSpPr/>
            <p:nvPr/>
          </p:nvSpPr>
          <p:spPr>
            <a:xfrm>
              <a:off x="32629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7"/>
            <p:cNvSpPr/>
            <p:nvPr/>
          </p:nvSpPr>
          <p:spPr>
            <a:xfrm>
              <a:off x="31753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7"/>
            <p:cNvSpPr/>
            <p:nvPr/>
          </p:nvSpPr>
          <p:spPr>
            <a:xfrm>
              <a:off x="36135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7"/>
            <p:cNvSpPr/>
            <p:nvPr/>
          </p:nvSpPr>
          <p:spPr>
            <a:xfrm>
              <a:off x="35259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7"/>
            <p:cNvSpPr/>
            <p:nvPr/>
          </p:nvSpPr>
          <p:spPr>
            <a:xfrm>
              <a:off x="34382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7"/>
            <p:cNvSpPr/>
            <p:nvPr/>
          </p:nvSpPr>
          <p:spPr>
            <a:xfrm>
              <a:off x="33506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7"/>
            <p:cNvSpPr/>
            <p:nvPr/>
          </p:nvSpPr>
          <p:spPr>
            <a:xfrm>
              <a:off x="32629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7"/>
            <p:cNvSpPr/>
            <p:nvPr/>
          </p:nvSpPr>
          <p:spPr>
            <a:xfrm>
              <a:off x="31753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7"/>
            <p:cNvSpPr/>
            <p:nvPr/>
          </p:nvSpPr>
          <p:spPr>
            <a:xfrm>
              <a:off x="36135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7"/>
            <p:cNvSpPr/>
            <p:nvPr/>
          </p:nvSpPr>
          <p:spPr>
            <a:xfrm>
              <a:off x="35259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7"/>
            <p:cNvSpPr/>
            <p:nvPr/>
          </p:nvSpPr>
          <p:spPr>
            <a:xfrm>
              <a:off x="34382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7"/>
            <p:cNvSpPr/>
            <p:nvPr/>
          </p:nvSpPr>
          <p:spPr>
            <a:xfrm>
              <a:off x="33506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7"/>
            <p:cNvSpPr/>
            <p:nvPr/>
          </p:nvSpPr>
          <p:spPr>
            <a:xfrm>
              <a:off x="32629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7"/>
            <p:cNvSpPr/>
            <p:nvPr/>
          </p:nvSpPr>
          <p:spPr>
            <a:xfrm>
              <a:off x="31753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7"/>
            <p:cNvSpPr/>
            <p:nvPr/>
          </p:nvSpPr>
          <p:spPr>
            <a:xfrm>
              <a:off x="36135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7"/>
            <p:cNvSpPr/>
            <p:nvPr/>
          </p:nvSpPr>
          <p:spPr>
            <a:xfrm>
              <a:off x="35259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7"/>
            <p:cNvSpPr/>
            <p:nvPr/>
          </p:nvSpPr>
          <p:spPr>
            <a:xfrm>
              <a:off x="34382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7"/>
            <p:cNvSpPr/>
            <p:nvPr/>
          </p:nvSpPr>
          <p:spPr>
            <a:xfrm>
              <a:off x="33506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7"/>
            <p:cNvSpPr/>
            <p:nvPr/>
          </p:nvSpPr>
          <p:spPr>
            <a:xfrm>
              <a:off x="32629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7"/>
            <p:cNvSpPr/>
            <p:nvPr/>
          </p:nvSpPr>
          <p:spPr>
            <a:xfrm>
              <a:off x="31753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7"/>
            <p:cNvSpPr/>
            <p:nvPr/>
          </p:nvSpPr>
          <p:spPr>
            <a:xfrm>
              <a:off x="36135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7"/>
            <p:cNvSpPr/>
            <p:nvPr/>
          </p:nvSpPr>
          <p:spPr>
            <a:xfrm>
              <a:off x="35259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7"/>
            <p:cNvSpPr/>
            <p:nvPr/>
          </p:nvSpPr>
          <p:spPr>
            <a:xfrm>
              <a:off x="34382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7"/>
            <p:cNvSpPr/>
            <p:nvPr/>
          </p:nvSpPr>
          <p:spPr>
            <a:xfrm>
              <a:off x="33506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7"/>
            <p:cNvSpPr/>
            <p:nvPr/>
          </p:nvSpPr>
          <p:spPr>
            <a:xfrm>
              <a:off x="32629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7"/>
            <p:cNvSpPr/>
            <p:nvPr/>
          </p:nvSpPr>
          <p:spPr>
            <a:xfrm>
              <a:off x="31753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7"/>
            <p:cNvSpPr/>
            <p:nvPr/>
          </p:nvSpPr>
          <p:spPr>
            <a:xfrm>
              <a:off x="36135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7"/>
            <p:cNvSpPr/>
            <p:nvPr/>
          </p:nvSpPr>
          <p:spPr>
            <a:xfrm>
              <a:off x="35259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7"/>
            <p:cNvSpPr/>
            <p:nvPr/>
          </p:nvSpPr>
          <p:spPr>
            <a:xfrm>
              <a:off x="34382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7"/>
            <p:cNvSpPr/>
            <p:nvPr/>
          </p:nvSpPr>
          <p:spPr>
            <a:xfrm>
              <a:off x="33506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32629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31753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36135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35259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34382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33506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32629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31753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3" name="Google Shape;503;p7"/>
          <p:cNvGrpSpPr/>
          <p:nvPr/>
        </p:nvGrpSpPr>
        <p:grpSpPr>
          <a:xfrm>
            <a:off x="-1088275" y="-2837700"/>
            <a:ext cx="12711452" cy="11061426"/>
            <a:chOff x="-1088275" y="-2837700"/>
            <a:chExt cx="12711452" cy="11061426"/>
          </a:xfrm>
        </p:grpSpPr>
        <p:pic>
          <p:nvPicPr>
            <p:cNvPr id="504" name="Google Shape;504;p7"/>
            <p:cNvPicPr preferRelativeResize="0"/>
            <p:nvPr/>
          </p:nvPicPr>
          <p:blipFill>
            <a:blip r:embed="rId3">
              <a:alphaModFix amt="90000"/>
            </a:blip>
            <a:stretch>
              <a:fillRect/>
            </a:stretch>
          </p:blipFill>
          <p:spPr>
            <a:xfrm>
              <a:off x="-1088275" y="-283770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" name="Google Shape;505;p7"/>
            <p:cNvPicPr preferRelativeResize="0"/>
            <p:nvPr/>
          </p:nvPicPr>
          <p:blipFill rotWithShape="1">
            <a:blip r:embed="rId4">
              <a:alphaModFix amt="90000"/>
            </a:blip>
            <a:srcRect b="0" l="0" r="0" t="0"/>
            <a:stretch/>
          </p:blipFill>
          <p:spPr>
            <a:xfrm>
              <a:off x="2408675" y="3080225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" name="Google Shape;506;p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33177" y="-1482221"/>
              <a:ext cx="3590001" cy="34883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7" name="Google Shape;507;p7"/>
          <p:cNvSpPr txBox="1"/>
          <p:nvPr>
            <p:ph type="title"/>
          </p:nvPr>
        </p:nvSpPr>
        <p:spPr>
          <a:xfrm>
            <a:off x="713225" y="666188"/>
            <a:ext cx="3342000" cy="109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8" name="Google Shape;508;p7"/>
          <p:cNvSpPr txBox="1"/>
          <p:nvPr>
            <p:ph idx="1" type="subTitle"/>
          </p:nvPr>
        </p:nvSpPr>
        <p:spPr>
          <a:xfrm>
            <a:off x="713225" y="1906913"/>
            <a:ext cx="3342000" cy="25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509" name="Google Shape;509;p7"/>
          <p:cNvSpPr/>
          <p:nvPr>
            <p:ph idx="2" type="pic"/>
          </p:nvPr>
        </p:nvSpPr>
        <p:spPr>
          <a:xfrm>
            <a:off x="4536550" y="539500"/>
            <a:ext cx="3894300" cy="4064400"/>
          </a:xfrm>
          <a:prstGeom prst="rect">
            <a:avLst/>
          </a:prstGeom>
          <a:noFill/>
          <a:ln>
            <a:noFill/>
          </a:ln>
        </p:spPr>
      </p:sp>
      <p:sp>
        <p:nvSpPr>
          <p:cNvPr id="510" name="Google Shape;510;p7"/>
          <p:cNvSpPr txBox="1"/>
          <p:nvPr/>
        </p:nvSpPr>
        <p:spPr>
          <a:xfrm>
            <a:off x="7199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SLIDE ● 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grpSp>
        <p:nvGrpSpPr>
          <p:cNvPr id="511" name="Google Shape;511;p7"/>
          <p:cNvGrpSpPr/>
          <p:nvPr/>
        </p:nvGrpSpPr>
        <p:grpSpPr>
          <a:xfrm>
            <a:off x="727475" y="4679710"/>
            <a:ext cx="7692600" cy="205286"/>
            <a:chOff x="727475" y="1087800"/>
            <a:chExt cx="7692600" cy="205286"/>
          </a:xfrm>
        </p:grpSpPr>
        <p:cxnSp>
          <p:nvCxnSpPr>
            <p:cNvPr id="512" name="Google Shape;512;p7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3" name="Google Shape;513;p7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14" name="Google Shape;514;p7"/>
          <p:cNvSpPr txBox="1"/>
          <p:nvPr/>
        </p:nvSpPr>
        <p:spPr>
          <a:xfrm>
            <a:off x="2150350" y="4685325"/>
            <a:ext cx="50115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GMM: </a:t>
            </a:r>
            <a:r>
              <a:rPr b="1"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AN INTERACTIVE </a:t>
            </a:r>
            <a:r>
              <a:rPr b="1" i="1" lang="en" sz="800">
                <a:solidFill>
                  <a:schemeClr val="lt2"/>
                </a:solidFill>
                <a:latin typeface="Trispace"/>
                <a:ea typeface="Trispace"/>
                <a:cs typeface="Trispace"/>
                <a:sym typeface="Trispace"/>
              </a:rPr>
              <a:t>EXPLORATION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by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Shreyas Reddy Palley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&amp;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Akshat Sanghvi</a:t>
            </a:r>
            <a:endParaRPr b="1"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515" name="Google Shape;515;p7"/>
          <p:cNvSpPr txBox="1"/>
          <p:nvPr/>
        </p:nvSpPr>
        <p:spPr>
          <a:xfrm>
            <a:off x="65831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TEAM X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516" name="Google Shape;516;p7"/>
          <p:cNvSpPr txBox="1"/>
          <p:nvPr/>
        </p:nvSpPr>
        <p:spPr>
          <a:xfrm>
            <a:off x="1100044" y="4679750"/>
            <a:ext cx="3366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</a:rPr>
              <a:t>‹#›</a:t>
            </a:fld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8" name="Google Shape;518;p8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519" name="Google Shape;519;p8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520" name="Google Shape;520;p8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1" name="Google Shape;521;p8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2" name="Google Shape;522;p8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3" name="Google Shape;523;p8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4" name="Google Shape;524;p8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5" name="Google Shape;525;p8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6" name="Google Shape;526;p8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7" name="Google Shape;527;p8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8" name="Google Shape;528;p8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529" name="Google Shape;529;p8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0" name="Google Shape;530;p8"/>
          <p:cNvGrpSpPr/>
          <p:nvPr/>
        </p:nvGrpSpPr>
        <p:grpSpPr>
          <a:xfrm>
            <a:off x="-1858525" y="-2151900"/>
            <a:ext cx="12700426" cy="9156426"/>
            <a:chOff x="-1858525" y="-2151900"/>
            <a:chExt cx="12700426" cy="9156426"/>
          </a:xfrm>
        </p:grpSpPr>
        <p:pic>
          <p:nvPicPr>
            <p:cNvPr id="531" name="Google Shape;531;p8"/>
            <p:cNvPicPr preferRelativeResize="0"/>
            <p:nvPr/>
          </p:nvPicPr>
          <p:blipFill>
            <a:blip r:embed="rId3">
              <a:alphaModFix amt="90000"/>
            </a:blip>
            <a:stretch>
              <a:fillRect/>
            </a:stretch>
          </p:blipFill>
          <p:spPr>
            <a:xfrm>
              <a:off x="5698400" y="-215190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2" name="Google Shape;532;p8"/>
            <p:cNvPicPr preferRelativeResize="0"/>
            <p:nvPr/>
          </p:nvPicPr>
          <p:blipFill rotWithShape="1">
            <a:blip r:embed="rId4">
              <a:alphaModFix amt="90000"/>
            </a:blip>
            <a:srcRect b="0" l="0" r="0" t="0"/>
            <a:stretch/>
          </p:blipFill>
          <p:spPr>
            <a:xfrm>
              <a:off x="-1858525" y="1861025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33" name="Google Shape;533;p8"/>
            <p:cNvGrpSpPr/>
            <p:nvPr/>
          </p:nvGrpSpPr>
          <p:grpSpPr>
            <a:xfrm>
              <a:off x="-1252600" y="-1545437"/>
              <a:ext cx="10989827" cy="7761641"/>
              <a:chOff x="-1252600" y="-1545437"/>
              <a:chExt cx="10989827" cy="7761641"/>
            </a:xfrm>
          </p:grpSpPr>
          <p:pic>
            <p:nvPicPr>
              <p:cNvPr id="534" name="Google Shape;534;p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147227" y="2727829"/>
                <a:ext cx="3590001" cy="3488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5" name="Google Shape;535;p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-1252600" y="-1545437"/>
                <a:ext cx="3674696" cy="359396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536" name="Google Shape;536;p8"/>
          <p:cNvGrpSpPr/>
          <p:nvPr/>
        </p:nvGrpSpPr>
        <p:grpSpPr>
          <a:xfrm>
            <a:off x="-1864480" y="1192310"/>
            <a:ext cx="5544771" cy="6247261"/>
            <a:chOff x="-1864480" y="1192310"/>
            <a:chExt cx="5544771" cy="6247261"/>
          </a:xfrm>
        </p:grpSpPr>
        <p:pic>
          <p:nvPicPr>
            <p:cNvPr id="537" name="Google Shape;537;p8"/>
            <p:cNvPicPr preferRelativeResize="0"/>
            <p:nvPr/>
          </p:nvPicPr>
          <p:blipFill>
            <a:blip r:embed="rId7">
              <a:alphaModFix amt="70000"/>
            </a:blip>
            <a:stretch>
              <a:fillRect/>
            </a:stretch>
          </p:blipFill>
          <p:spPr>
            <a:xfrm rot="3906156">
              <a:off x="-2133617" y="3779341"/>
              <a:ext cx="6389247" cy="1073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8" name="Google Shape;538;p8"/>
            <p:cNvPicPr preferRelativeResize="0"/>
            <p:nvPr/>
          </p:nvPicPr>
          <p:blipFill>
            <a:blip r:embed="rId7">
              <a:alphaModFix amt="70000"/>
            </a:blip>
            <a:stretch>
              <a:fillRect/>
            </a:stretch>
          </p:blipFill>
          <p:spPr>
            <a:xfrm rot="2440942">
              <a:off x="-2286717" y="3779328"/>
              <a:ext cx="6389246" cy="1073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9" name="Google Shape;539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540" name="Google Shape;540;p8"/>
          <p:cNvGrpSpPr/>
          <p:nvPr/>
        </p:nvGrpSpPr>
        <p:grpSpPr>
          <a:xfrm>
            <a:off x="8072340" y="105131"/>
            <a:ext cx="945465" cy="1336437"/>
            <a:chOff x="3175300" y="1676625"/>
            <a:chExt cx="451425" cy="638100"/>
          </a:xfrm>
        </p:grpSpPr>
        <p:sp>
          <p:nvSpPr>
            <p:cNvPr id="541" name="Google Shape;541;p8"/>
            <p:cNvSpPr/>
            <p:nvPr/>
          </p:nvSpPr>
          <p:spPr>
            <a:xfrm>
              <a:off x="36135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8"/>
            <p:cNvSpPr/>
            <p:nvPr/>
          </p:nvSpPr>
          <p:spPr>
            <a:xfrm>
              <a:off x="35259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8"/>
            <p:cNvSpPr/>
            <p:nvPr/>
          </p:nvSpPr>
          <p:spPr>
            <a:xfrm>
              <a:off x="34382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8"/>
            <p:cNvSpPr/>
            <p:nvPr/>
          </p:nvSpPr>
          <p:spPr>
            <a:xfrm>
              <a:off x="33506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8"/>
            <p:cNvSpPr/>
            <p:nvPr/>
          </p:nvSpPr>
          <p:spPr>
            <a:xfrm>
              <a:off x="32629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8"/>
            <p:cNvSpPr/>
            <p:nvPr/>
          </p:nvSpPr>
          <p:spPr>
            <a:xfrm>
              <a:off x="31753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8"/>
            <p:cNvSpPr/>
            <p:nvPr/>
          </p:nvSpPr>
          <p:spPr>
            <a:xfrm>
              <a:off x="36135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8"/>
            <p:cNvSpPr/>
            <p:nvPr/>
          </p:nvSpPr>
          <p:spPr>
            <a:xfrm>
              <a:off x="35259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8"/>
            <p:cNvSpPr/>
            <p:nvPr/>
          </p:nvSpPr>
          <p:spPr>
            <a:xfrm>
              <a:off x="34382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8"/>
            <p:cNvSpPr/>
            <p:nvPr/>
          </p:nvSpPr>
          <p:spPr>
            <a:xfrm>
              <a:off x="33506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8"/>
            <p:cNvSpPr/>
            <p:nvPr/>
          </p:nvSpPr>
          <p:spPr>
            <a:xfrm>
              <a:off x="32629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8"/>
            <p:cNvSpPr/>
            <p:nvPr/>
          </p:nvSpPr>
          <p:spPr>
            <a:xfrm>
              <a:off x="31753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8"/>
            <p:cNvSpPr/>
            <p:nvPr/>
          </p:nvSpPr>
          <p:spPr>
            <a:xfrm>
              <a:off x="36135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8"/>
            <p:cNvSpPr/>
            <p:nvPr/>
          </p:nvSpPr>
          <p:spPr>
            <a:xfrm>
              <a:off x="35259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8"/>
            <p:cNvSpPr/>
            <p:nvPr/>
          </p:nvSpPr>
          <p:spPr>
            <a:xfrm>
              <a:off x="34382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8"/>
            <p:cNvSpPr/>
            <p:nvPr/>
          </p:nvSpPr>
          <p:spPr>
            <a:xfrm>
              <a:off x="33506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8"/>
            <p:cNvSpPr/>
            <p:nvPr/>
          </p:nvSpPr>
          <p:spPr>
            <a:xfrm>
              <a:off x="32629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8"/>
            <p:cNvSpPr/>
            <p:nvPr/>
          </p:nvSpPr>
          <p:spPr>
            <a:xfrm>
              <a:off x="31753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8"/>
            <p:cNvSpPr/>
            <p:nvPr/>
          </p:nvSpPr>
          <p:spPr>
            <a:xfrm>
              <a:off x="36135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8"/>
            <p:cNvSpPr/>
            <p:nvPr/>
          </p:nvSpPr>
          <p:spPr>
            <a:xfrm>
              <a:off x="35259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8"/>
            <p:cNvSpPr/>
            <p:nvPr/>
          </p:nvSpPr>
          <p:spPr>
            <a:xfrm>
              <a:off x="34382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8"/>
            <p:cNvSpPr/>
            <p:nvPr/>
          </p:nvSpPr>
          <p:spPr>
            <a:xfrm>
              <a:off x="33506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8"/>
            <p:cNvSpPr/>
            <p:nvPr/>
          </p:nvSpPr>
          <p:spPr>
            <a:xfrm>
              <a:off x="32629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8"/>
            <p:cNvSpPr/>
            <p:nvPr/>
          </p:nvSpPr>
          <p:spPr>
            <a:xfrm>
              <a:off x="31753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8"/>
            <p:cNvSpPr/>
            <p:nvPr/>
          </p:nvSpPr>
          <p:spPr>
            <a:xfrm>
              <a:off x="36135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8"/>
            <p:cNvSpPr/>
            <p:nvPr/>
          </p:nvSpPr>
          <p:spPr>
            <a:xfrm>
              <a:off x="35259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8"/>
            <p:cNvSpPr/>
            <p:nvPr/>
          </p:nvSpPr>
          <p:spPr>
            <a:xfrm>
              <a:off x="34382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8"/>
            <p:cNvSpPr/>
            <p:nvPr/>
          </p:nvSpPr>
          <p:spPr>
            <a:xfrm>
              <a:off x="33506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8"/>
            <p:cNvSpPr/>
            <p:nvPr/>
          </p:nvSpPr>
          <p:spPr>
            <a:xfrm>
              <a:off x="32629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8"/>
            <p:cNvSpPr/>
            <p:nvPr/>
          </p:nvSpPr>
          <p:spPr>
            <a:xfrm>
              <a:off x="31753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8"/>
            <p:cNvSpPr/>
            <p:nvPr/>
          </p:nvSpPr>
          <p:spPr>
            <a:xfrm>
              <a:off x="36135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8"/>
            <p:cNvSpPr/>
            <p:nvPr/>
          </p:nvSpPr>
          <p:spPr>
            <a:xfrm>
              <a:off x="35259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8"/>
            <p:cNvSpPr/>
            <p:nvPr/>
          </p:nvSpPr>
          <p:spPr>
            <a:xfrm>
              <a:off x="34382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8"/>
            <p:cNvSpPr/>
            <p:nvPr/>
          </p:nvSpPr>
          <p:spPr>
            <a:xfrm>
              <a:off x="33506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8"/>
            <p:cNvSpPr/>
            <p:nvPr/>
          </p:nvSpPr>
          <p:spPr>
            <a:xfrm>
              <a:off x="32629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8"/>
            <p:cNvSpPr/>
            <p:nvPr/>
          </p:nvSpPr>
          <p:spPr>
            <a:xfrm>
              <a:off x="31753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8"/>
            <p:cNvSpPr/>
            <p:nvPr/>
          </p:nvSpPr>
          <p:spPr>
            <a:xfrm>
              <a:off x="36135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8"/>
            <p:cNvSpPr/>
            <p:nvPr/>
          </p:nvSpPr>
          <p:spPr>
            <a:xfrm>
              <a:off x="35259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8"/>
            <p:cNvSpPr/>
            <p:nvPr/>
          </p:nvSpPr>
          <p:spPr>
            <a:xfrm>
              <a:off x="34382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8"/>
            <p:cNvSpPr/>
            <p:nvPr/>
          </p:nvSpPr>
          <p:spPr>
            <a:xfrm>
              <a:off x="33506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8"/>
            <p:cNvSpPr/>
            <p:nvPr/>
          </p:nvSpPr>
          <p:spPr>
            <a:xfrm>
              <a:off x="32629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8"/>
            <p:cNvSpPr/>
            <p:nvPr/>
          </p:nvSpPr>
          <p:spPr>
            <a:xfrm>
              <a:off x="31753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8"/>
            <p:cNvSpPr/>
            <p:nvPr/>
          </p:nvSpPr>
          <p:spPr>
            <a:xfrm>
              <a:off x="36135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8"/>
            <p:cNvSpPr/>
            <p:nvPr/>
          </p:nvSpPr>
          <p:spPr>
            <a:xfrm>
              <a:off x="35259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8"/>
            <p:cNvSpPr/>
            <p:nvPr/>
          </p:nvSpPr>
          <p:spPr>
            <a:xfrm>
              <a:off x="34382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8"/>
            <p:cNvSpPr/>
            <p:nvPr/>
          </p:nvSpPr>
          <p:spPr>
            <a:xfrm>
              <a:off x="33506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8"/>
            <p:cNvSpPr/>
            <p:nvPr/>
          </p:nvSpPr>
          <p:spPr>
            <a:xfrm>
              <a:off x="32629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8"/>
            <p:cNvSpPr/>
            <p:nvPr/>
          </p:nvSpPr>
          <p:spPr>
            <a:xfrm>
              <a:off x="31753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9" name="Google Shape;589;p8"/>
          <p:cNvSpPr txBox="1"/>
          <p:nvPr/>
        </p:nvSpPr>
        <p:spPr>
          <a:xfrm>
            <a:off x="7199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SLIDE ● 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grpSp>
        <p:nvGrpSpPr>
          <p:cNvPr id="590" name="Google Shape;590;p8"/>
          <p:cNvGrpSpPr/>
          <p:nvPr/>
        </p:nvGrpSpPr>
        <p:grpSpPr>
          <a:xfrm>
            <a:off x="727475" y="4679710"/>
            <a:ext cx="7692600" cy="205286"/>
            <a:chOff x="727475" y="1087800"/>
            <a:chExt cx="7692600" cy="205286"/>
          </a:xfrm>
        </p:grpSpPr>
        <p:cxnSp>
          <p:nvCxnSpPr>
            <p:cNvPr id="591" name="Google Shape;591;p8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2" name="Google Shape;592;p8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93" name="Google Shape;593;p8"/>
          <p:cNvSpPr txBox="1"/>
          <p:nvPr/>
        </p:nvSpPr>
        <p:spPr>
          <a:xfrm>
            <a:off x="2150350" y="4685325"/>
            <a:ext cx="50115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GMM: </a:t>
            </a:r>
            <a:r>
              <a:rPr b="1"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AN INTERACTIVE </a:t>
            </a:r>
            <a:r>
              <a:rPr b="1" i="1" lang="en" sz="800">
                <a:solidFill>
                  <a:schemeClr val="lt2"/>
                </a:solidFill>
                <a:latin typeface="Trispace"/>
                <a:ea typeface="Trispace"/>
                <a:cs typeface="Trispace"/>
                <a:sym typeface="Trispace"/>
              </a:rPr>
              <a:t>EXPLORATION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by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Shreyas Reddy Palley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&amp;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Akshat Sanghvi</a:t>
            </a:r>
            <a:endParaRPr b="1"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594" name="Google Shape;594;p8"/>
          <p:cNvSpPr txBox="1"/>
          <p:nvPr/>
        </p:nvSpPr>
        <p:spPr>
          <a:xfrm>
            <a:off x="65831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TEAM X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595" name="Google Shape;595;p8"/>
          <p:cNvSpPr txBox="1"/>
          <p:nvPr/>
        </p:nvSpPr>
        <p:spPr>
          <a:xfrm>
            <a:off x="1100044" y="4679750"/>
            <a:ext cx="3366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</a:rPr>
              <a:t>‹#›</a:t>
            </a:fld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7" name="Google Shape;597;p9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598" name="Google Shape;598;p9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599" name="Google Shape;599;p9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0" name="Google Shape;600;p9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1" name="Google Shape;601;p9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2" name="Google Shape;602;p9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3" name="Google Shape;603;p9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4" name="Google Shape;604;p9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5" name="Google Shape;605;p9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6" name="Google Shape;606;p9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7" name="Google Shape;607;p9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608" name="Google Shape;608;p9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9" name="Google Shape;609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0" name="Google Shape;610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611" name="Google Shape;611;p9"/>
          <p:cNvGrpSpPr/>
          <p:nvPr/>
        </p:nvGrpSpPr>
        <p:grpSpPr>
          <a:xfrm>
            <a:off x="-402410" y="1151381"/>
            <a:ext cx="9778640" cy="4667712"/>
            <a:chOff x="-402410" y="1151381"/>
            <a:chExt cx="9778640" cy="4667712"/>
          </a:xfrm>
        </p:grpSpPr>
        <p:grpSp>
          <p:nvGrpSpPr>
            <p:cNvPr id="612" name="Google Shape;612;p9"/>
            <p:cNvGrpSpPr/>
            <p:nvPr/>
          </p:nvGrpSpPr>
          <p:grpSpPr>
            <a:xfrm>
              <a:off x="-402410" y="1151381"/>
              <a:ext cx="945465" cy="1336437"/>
              <a:chOff x="3175300" y="1676625"/>
              <a:chExt cx="451425" cy="638100"/>
            </a:xfrm>
          </p:grpSpPr>
          <p:sp>
            <p:nvSpPr>
              <p:cNvPr id="613" name="Google Shape;613;p9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9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9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9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9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9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9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9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9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9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9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9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9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9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9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9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9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9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9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9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9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9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9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9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9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9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9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9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9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9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9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9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9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9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9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9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9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9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9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9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9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9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9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9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9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9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9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9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1" name="Google Shape;661;p9"/>
            <p:cNvGrpSpPr/>
            <p:nvPr/>
          </p:nvGrpSpPr>
          <p:grpSpPr>
            <a:xfrm>
              <a:off x="8430765" y="4482656"/>
              <a:ext cx="945465" cy="1336437"/>
              <a:chOff x="3175300" y="1676625"/>
              <a:chExt cx="451425" cy="638100"/>
            </a:xfrm>
          </p:grpSpPr>
          <p:sp>
            <p:nvSpPr>
              <p:cNvPr id="662" name="Google Shape;662;p9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9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9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9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9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9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9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9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9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9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9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9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9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9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9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9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9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9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9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9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9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9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9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9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9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9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9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9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9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9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9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9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9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9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9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9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9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9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9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9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9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9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9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9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9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9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9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9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10" name="Google Shape;710;p9"/>
          <p:cNvGrpSpPr/>
          <p:nvPr/>
        </p:nvGrpSpPr>
        <p:grpSpPr>
          <a:xfrm>
            <a:off x="-1620975" y="-1528442"/>
            <a:ext cx="13096226" cy="9441230"/>
            <a:chOff x="-1620975" y="-1528442"/>
            <a:chExt cx="13096226" cy="9441230"/>
          </a:xfrm>
        </p:grpSpPr>
        <p:pic>
          <p:nvPicPr>
            <p:cNvPr id="711" name="Google Shape;711;p9"/>
            <p:cNvPicPr preferRelativeResize="0"/>
            <p:nvPr/>
          </p:nvPicPr>
          <p:blipFill rotWithShape="1">
            <a:blip r:embed="rId3">
              <a:alphaModFix amt="90000"/>
            </a:blip>
            <a:srcRect b="0" l="0" r="0" t="0"/>
            <a:stretch/>
          </p:blipFill>
          <p:spPr>
            <a:xfrm>
              <a:off x="6331750" y="2769288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2" name="Google Shape;712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620975" y="3687900"/>
              <a:ext cx="2849075" cy="2849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Google Shape;713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792640">
              <a:off x="7362163" y="-1147480"/>
              <a:ext cx="3082669" cy="30149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14" name="Google Shape;714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84051">
            <a:off x="-2170285" y="-507811"/>
            <a:ext cx="6257545" cy="1051073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9"/>
          <p:cNvSpPr txBox="1"/>
          <p:nvPr/>
        </p:nvSpPr>
        <p:spPr>
          <a:xfrm>
            <a:off x="7199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SLIDE ● 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grpSp>
        <p:nvGrpSpPr>
          <p:cNvPr id="716" name="Google Shape;716;p9"/>
          <p:cNvGrpSpPr/>
          <p:nvPr/>
        </p:nvGrpSpPr>
        <p:grpSpPr>
          <a:xfrm>
            <a:off x="727475" y="4679710"/>
            <a:ext cx="7692600" cy="205286"/>
            <a:chOff x="727475" y="1087800"/>
            <a:chExt cx="7692600" cy="205286"/>
          </a:xfrm>
        </p:grpSpPr>
        <p:cxnSp>
          <p:nvCxnSpPr>
            <p:cNvPr id="717" name="Google Shape;717;p9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8" name="Google Shape;718;p9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19" name="Google Shape;719;p9"/>
          <p:cNvSpPr txBox="1"/>
          <p:nvPr/>
        </p:nvSpPr>
        <p:spPr>
          <a:xfrm>
            <a:off x="2150350" y="4685325"/>
            <a:ext cx="50115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GMM: </a:t>
            </a:r>
            <a:r>
              <a:rPr b="1"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AN INTERACTIVE </a:t>
            </a:r>
            <a:r>
              <a:rPr b="1" i="1" lang="en" sz="800">
                <a:solidFill>
                  <a:schemeClr val="lt2"/>
                </a:solidFill>
                <a:latin typeface="Trispace"/>
                <a:ea typeface="Trispace"/>
                <a:cs typeface="Trispace"/>
                <a:sym typeface="Trispace"/>
              </a:rPr>
              <a:t>EXPLORATION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by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Shreyas Reddy Palley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&amp;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Akshat Sanghvi</a:t>
            </a:r>
            <a:endParaRPr b="1"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720" name="Google Shape;720;p9"/>
          <p:cNvSpPr txBox="1"/>
          <p:nvPr/>
        </p:nvSpPr>
        <p:spPr>
          <a:xfrm>
            <a:off x="65831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TEAM X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721" name="Google Shape;721;p9"/>
          <p:cNvSpPr txBox="1"/>
          <p:nvPr/>
        </p:nvSpPr>
        <p:spPr>
          <a:xfrm>
            <a:off x="1100044" y="4679750"/>
            <a:ext cx="3366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</a:rPr>
              <a:t>‹#›</a:t>
            </a:fld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4" name="Google Shape;724;p10"/>
          <p:cNvSpPr txBox="1"/>
          <p:nvPr/>
        </p:nvSpPr>
        <p:spPr>
          <a:xfrm>
            <a:off x="7199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SLIDE ● 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grpSp>
        <p:nvGrpSpPr>
          <p:cNvPr id="725" name="Google Shape;725;p10"/>
          <p:cNvGrpSpPr/>
          <p:nvPr/>
        </p:nvGrpSpPr>
        <p:grpSpPr>
          <a:xfrm>
            <a:off x="727475" y="4679710"/>
            <a:ext cx="7692600" cy="205286"/>
            <a:chOff x="727475" y="1087800"/>
            <a:chExt cx="7692600" cy="205286"/>
          </a:xfrm>
        </p:grpSpPr>
        <p:cxnSp>
          <p:nvCxnSpPr>
            <p:cNvPr id="726" name="Google Shape;726;p10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7" name="Google Shape;727;p10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28" name="Google Shape;728;p10"/>
          <p:cNvSpPr txBox="1"/>
          <p:nvPr/>
        </p:nvSpPr>
        <p:spPr>
          <a:xfrm>
            <a:off x="2150350" y="4685325"/>
            <a:ext cx="50115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GMM: </a:t>
            </a:r>
            <a:r>
              <a:rPr b="1"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AN INTERACTIVE </a:t>
            </a:r>
            <a:r>
              <a:rPr b="1" i="1" lang="en" sz="800">
                <a:solidFill>
                  <a:schemeClr val="lt2"/>
                </a:solidFill>
                <a:latin typeface="Trispace"/>
                <a:ea typeface="Trispace"/>
                <a:cs typeface="Trispace"/>
                <a:sym typeface="Trispace"/>
              </a:rPr>
              <a:t>EXPLORATION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by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Shreyas Reddy Palley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&amp;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Akshat Sanghvi</a:t>
            </a:r>
            <a:endParaRPr b="1"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729" name="Google Shape;729;p10"/>
          <p:cNvSpPr txBox="1"/>
          <p:nvPr/>
        </p:nvSpPr>
        <p:spPr>
          <a:xfrm>
            <a:off x="65831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TEAM X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730" name="Google Shape;730;p10"/>
          <p:cNvSpPr txBox="1"/>
          <p:nvPr/>
        </p:nvSpPr>
        <p:spPr>
          <a:xfrm>
            <a:off x="1100044" y="4679750"/>
            <a:ext cx="3366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</a:rPr>
              <a:t>‹#›</a:t>
            </a:fld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●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○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■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●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○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■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●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○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■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youtube.com/watch?v=5DyABsXNXfw" TargetMode="External"/><Relationship Id="rId4" Type="http://schemas.openxmlformats.org/officeDocument/2006/relationships/image" Target="../media/image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www.youtube.com/watch?v=hWA08F0HMGM" TargetMode="External"/><Relationship Id="rId4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www.youtube.com/watch?v=ojNJcj2NNn8" TargetMode="External"/><Relationship Id="rId4" Type="http://schemas.openxmlformats.org/officeDocument/2006/relationships/image" Target="../media/image13.jpg"/><Relationship Id="rId5" Type="http://schemas.openxmlformats.org/officeDocument/2006/relationships/hyperlink" Target="http://www.youtube.com/watch?v=pjuv3Lmmy9s" TargetMode="External"/><Relationship Id="rId6" Type="http://schemas.openxmlformats.org/officeDocument/2006/relationships/image" Target="../media/image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www.youtube.com/watch?v=uaOL43nU3zo" TargetMode="External"/><Relationship Id="rId4" Type="http://schemas.openxmlformats.org/officeDocument/2006/relationships/image" Target="../media/image14.jpg"/><Relationship Id="rId5" Type="http://schemas.openxmlformats.org/officeDocument/2006/relationships/hyperlink" Target="http://www.youtube.com/watch?v=cOItGHqN9nk" TargetMode="External"/><Relationship Id="rId6" Type="http://schemas.openxmlformats.org/officeDocument/2006/relationships/image" Target="../media/image11.jpg"/><Relationship Id="rId7" Type="http://schemas.openxmlformats.org/officeDocument/2006/relationships/hyperlink" Target="http://www.youtube.com/watch?v=bRWVsCHhHks" TargetMode="External"/><Relationship Id="rId8" Type="http://schemas.openxmlformats.org/officeDocument/2006/relationships/image" Target="../media/image1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mmvisualization.simple.ink/" TargetMode="External"/><Relationship Id="rId4" Type="http://schemas.openxmlformats.org/officeDocument/2006/relationships/hyperlink" Target="https://deafspy.github.io/projects/gmm/gmm1D.html" TargetMode="External"/><Relationship Id="rId5" Type="http://schemas.openxmlformats.org/officeDocument/2006/relationships/hyperlink" Target="https://deafspy.github.io/projects/gmm/gmm1D.html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9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p24"/>
          <p:cNvSpPr txBox="1"/>
          <p:nvPr/>
        </p:nvSpPr>
        <p:spPr>
          <a:xfrm>
            <a:off x="-533400" y="76200"/>
            <a:ext cx="98754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GMM</a:t>
            </a:r>
            <a:endParaRPr sz="22500">
              <a:solidFill>
                <a:schemeClr val="dk1"/>
              </a:solidFill>
            </a:endParaRPr>
          </a:p>
        </p:txBody>
      </p:sp>
      <p:sp>
        <p:nvSpPr>
          <p:cNvPr id="2051" name="Google Shape;2051;p24"/>
          <p:cNvSpPr txBox="1"/>
          <p:nvPr>
            <p:ph type="ctrTitle"/>
          </p:nvPr>
        </p:nvSpPr>
        <p:spPr>
          <a:xfrm>
            <a:off x="721225" y="1196025"/>
            <a:ext cx="7538400" cy="242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AN INTERACTIVE</a:t>
            </a:r>
            <a:r>
              <a:rPr lang="en" sz="3400">
                <a:solidFill>
                  <a:schemeClr val="lt2"/>
                </a:solidFill>
              </a:rPr>
              <a:t> EXPLORATION</a:t>
            </a:r>
            <a:endParaRPr sz="3400">
              <a:solidFill>
                <a:schemeClr val="lt2"/>
              </a:solidFill>
            </a:endParaRPr>
          </a:p>
        </p:txBody>
      </p:sp>
      <p:sp>
        <p:nvSpPr>
          <p:cNvPr id="2052" name="Google Shape;2052;p24"/>
          <p:cNvSpPr txBox="1"/>
          <p:nvPr>
            <p:ph idx="1" type="subTitle"/>
          </p:nvPr>
        </p:nvSpPr>
        <p:spPr>
          <a:xfrm>
            <a:off x="1851050" y="4309863"/>
            <a:ext cx="5442000" cy="4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 </a:t>
            </a:r>
            <a:r>
              <a:rPr b="1" lang="en" sz="900"/>
              <a:t>SMAI Project</a:t>
            </a:r>
            <a:r>
              <a:rPr lang="en" sz="900"/>
              <a:t> by </a:t>
            </a:r>
            <a:r>
              <a:rPr i="1" lang="en" sz="900"/>
              <a:t>Shreyas Reddy Palley</a:t>
            </a:r>
            <a:r>
              <a:rPr lang="en" sz="900"/>
              <a:t> &amp; </a:t>
            </a:r>
            <a:r>
              <a:rPr i="1" lang="en" sz="900"/>
              <a:t>Akshat Sanghvi</a:t>
            </a:r>
            <a:endParaRPr i="1" sz="900"/>
          </a:p>
        </p:txBody>
      </p:sp>
      <p:cxnSp>
        <p:nvCxnSpPr>
          <p:cNvPr id="2053" name="Google Shape;2053;p24"/>
          <p:cNvCxnSpPr/>
          <p:nvPr/>
        </p:nvCxnSpPr>
        <p:spPr>
          <a:xfrm>
            <a:off x="2700575" y="4233675"/>
            <a:ext cx="3822300" cy="10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4" name="Google Shape;2054;p24"/>
          <p:cNvCxnSpPr/>
          <p:nvPr/>
        </p:nvCxnSpPr>
        <p:spPr>
          <a:xfrm>
            <a:off x="2700575" y="4843275"/>
            <a:ext cx="3822300" cy="10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7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p33"/>
          <p:cNvSpPr txBox="1"/>
          <p:nvPr>
            <p:ph idx="1" type="subTitle"/>
          </p:nvPr>
        </p:nvSpPr>
        <p:spPr>
          <a:xfrm>
            <a:off x="4473025" y="635000"/>
            <a:ext cx="3529800" cy="36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Motivating using CLT (Central Limit Theorem)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Explaining General EM Algorithm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Explain EM Algorithm with GMM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Explain 1D, 2D, ND Data GMM clustering 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graphicFrame>
        <p:nvGraphicFramePr>
          <p:cNvPr id="2139" name="Google Shape;2139;p33"/>
          <p:cNvGraphicFramePr/>
          <p:nvPr/>
        </p:nvGraphicFramePr>
        <p:xfrm>
          <a:off x="1101000" y="1363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{C7E462C0-C244-4517-B4EA-95E074E2403F}</a:tableStyleId>
              </a:tblPr>
              <a:tblGrid>
                <a:gridCol w="2478075"/>
              </a:tblGrid>
              <a:tr h="1978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>
                          <a:solidFill>
                            <a:schemeClr val="dk1"/>
                          </a:solidFill>
                          <a:latin typeface="DM Serif Text"/>
                          <a:ea typeface="DM Serif Text"/>
                          <a:cs typeface="DM Serif Text"/>
                          <a:sym typeface="DM Serif Text"/>
                        </a:rPr>
                        <a:t>Theory Content</a:t>
                      </a:r>
                      <a:r>
                        <a:rPr b="1" lang="en" sz="3000">
                          <a:solidFill>
                            <a:schemeClr val="dk1"/>
                          </a:solidFill>
                          <a:latin typeface="DM Serif Text"/>
                          <a:ea typeface="DM Serif Text"/>
                          <a:cs typeface="DM Serif Text"/>
                          <a:sym typeface="DM Serif Text"/>
                        </a:rPr>
                        <a:t> Features</a:t>
                      </a:r>
                      <a:endParaRPr b="1" sz="3000">
                        <a:solidFill>
                          <a:schemeClr val="dk1"/>
                        </a:solidFill>
                        <a:latin typeface="DM Serif Text"/>
                        <a:ea typeface="DM Serif Text"/>
                        <a:cs typeface="DM Serif Text"/>
                        <a:sym typeface="DM Serif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3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p34"/>
          <p:cNvSpPr txBox="1"/>
          <p:nvPr>
            <p:ph idx="1" type="subTitle"/>
          </p:nvPr>
        </p:nvSpPr>
        <p:spPr>
          <a:xfrm>
            <a:off x="4473025" y="711200"/>
            <a:ext cx="3529800" cy="36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Manim Library </a:t>
            </a:r>
            <a:r>
              <a:rPr lang="en" sz="1600"/>
              <a:t>→ Python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Manim Web → Dart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Manim Web </a:t>
            </a:r>
            <a:r>
              <a:rPr lang="en" sz="1600"/>
              <a:t>→ Poorly Implemented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Open Source Contributions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graphicFrame>
        <p:nvGraphicFramePr>
          <p:cNvPr id="2145" name="Google Shape;2145;p34"/>
          <p:cNvGraphicFramePr/>
          <p:nvPr/>
        </p:nvGraphicFramePr>
        <p:xfrm>
          <a:off x="1101000" y="1363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{C7E462C0-C244-4517-B4EA-95E074E2403F}</a:tableStyleId>
              </a:tblPr>
              <a:tblGrid>
                <a:gridCol w="2478075"/>
              </a:tblGrid>
              <a:tr h="1978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100">
                          <a:solidFill>
                            <a:schemeClr val="dk1"/>
                          </a:solidFill>
                          <a:latin typeface="DM Serif Text"/>
                          <a:ea typeface="DM Serif Text"/>
                          <a:cs typeface="DM Serif Text"/>
                          <a:sym typeface="DM Serif Text"/>
                        </a:rPr>
                        <a:t>Manim Web</a:t>
                      </a:r>
                      <a:endParaRPr b="1" sz="3000">
                        <a:solidFill>
                          <a:schemeClr val="dk1"/>
                        </a:solidFill>
                        <a:latin typeface="DM Serif Text"/>
                        <a:ea typeface="DM Serif Text"/>
                        <a:cs typeface="DM Serif Text"/>
                        <a:sym typeface="DM Serif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9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p35"/>
          <p:cNvSpPr txBox="1"/>
          <p:nvPr>
            <p:ph idx="1" type="subTitle"/>
          </p:nvPr>
        </p:nvSpPr>
        <p:spPr>
          <a:xfrm>
            <a:off x="4473025" y="558800"/>
            <a:ext cx="3529800" cy="36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Implemented Vectorized GMM for 1D and ND data in the Dart programming language from scratch</a:t>
            </a:r>
            <a:endParaRPr sz="1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Implemented PCA for dimensionality reduction of this ND data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Normalization Methods for ease of visualization in web tools </a:t>
            </a:r>
            <a:endParaRPr sz="1600"/>
          </a:p>
        </p:txBody>
      </p:sp>
      <p:graphicFrame>
        <p:nvGraphicFramePr>
          <p:cNvPr id="2151" name="Google Shape;2151;p35"/>
          <p:cNvGraphicFramePr/>
          <p:nvPr/>
        </p:nvGraphicFramePr>
        <p:xfrm>
          <a:off x="1101000" y="1363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{C7E462C0-C244-4517-B4EA-95E074E2403F}</a:tableStyleId>
              </a:tblPr>
              <a:tblGrid>
                <a:gridCol w="2478075"/>
              </a:tblGrid>
              <a:tr h="1978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>
                          <a:solidFill>
                            <a:schemeClr val="dk1"/>
                          </a:solidFill>
                          <a:latin typeface="DM Serif Text"/>
                          <a:ea typeface="DM Serif Text"/>
                          <a:cs typeface="DM Serif Text"/>
                          <a:sym typeface="DM Serif Text"/>
                        </a:rPr>
                        <a:t>GMM &amp; PCA</a:t>
                      </a:r>
                      <a:endParaRPr b="1" sz="3000">
                        <a:solidFill>
                          <a:schemeClr val="dk1"/>
                        </a:solidFill>
                        <a:latin typeface="DM Serif Text"/>
                        <a:ea typeface="DM Serif Text"/>
                        <a:cs typeface="DM Serif Text"/>
                        <a:sym typeface="DM Serif Tex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dk1"/>
                          </a:solidFill>
                          <a:latin typeface="DM Serif Text"/>
                          <a:ea typeface="DM Serif Text"/>
                          <a:cs typeface="DM Serif Text"/>
                          <a:sym typeface="DM Serif Text"/>
                        </a:rPr>
                        <a:t>Implementation</a:t>
                      </a:r>
                      <a:endParaRPr b="1" sz="2200">
                        <a:solidFill>
                          <a:schemeClr val="dk1"/>
                        </a:solidFill>
                        <a:latin typeface="DM Serif Text"/>
                        <a:ea typeface="DM Serif Text"/>
                        <a:cs typeface="DM Serif Text"/>
                        <a:sym typeface="DM Serif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5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p36"/>
          <p:cNvSpPr txBox="1"/>
          <p:nvPr>
            <p:ph idx="1" type="subTitle"/>
          </p:nvPr>
        </p:nvSpPr>
        <p:spPr>
          <a:xfrm>
            <a:off x="4473025" y="635000"/>
            <a:ext cx="3529800" cy="36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Integrated 2 Different pipelines for Dart Manim Web implementation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Rewrote command line manim functionality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This 2nd pipeline built from scratch and allows for file input &amp; DOM manipulation</a:t>
            </a:r>
            <a:endParaRPr sz="1600"/>
          </a:p>
        </p:txBody>
      </p:sp>
      <p:graphicFrame>
        <p:nvGraphicFramePr>
          <p:cNvPr id="2157" name="Google Shape;2157;p36"/>
          <p:cNvGraphicFramePr/>
          <p:nvPr/>
        </p:nvGraphicFramePr>
        <p:xfrm>
          <a:off x="1101000" y="1363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{C7E462C0-C244-4517-B4EA-95E074E2403F}</a:tableStyleId>
              </a:tblPr>
              <a:tblGrid>
                <a:gridCol w="2478075"/>
              </a:tblGrid>
              <a:tr h="1978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100">
                          <a:solidFill>
                            <a:schemeClr val="dk1"/>
                          </a:solidFill>
                          <a:latin typeface="DM Serif Text"/>
                          <a:ea typeface="DM Serif Text"/>
                          <a:cs typeface="DM Serif Text"/>
                          <a:sym typeface="DM Serif Text"/>
                        </a:rPr>
                        <a:t>Pipelines</a:t>
                      </a:r>
                      <a:endParaRPr b="1" sz="3000">
                        <a:solidFill>
                          <a:schemeClr val="dk1"/>
                        </a:solidFill>
                        <a:latin typeface="DM Serif Text"/>
                        <a:ea typeface="DM Serif Text"/>
                        <a:cs typeface="DM Serif Text"/>
                        <a:sym typeface="DM Serif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37"/>
          <p:cNvSpPr txBox="1"/>
          <p:nvPr>
            <p:ph type="title"/>
          </p:nvPr>
        </p:nvSpPr>
        <p:spPr>
          <a:xfrm>
            <a:off x="2944825" y="1922425"/>
            <a:ext cx="5165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Timeline</a:t>
            </a:r>
            <a:endParaRPr/>
          </a:p>
        </p:txBody>
      </p:sp>
      <p:sp>
        <p:nvSpPr>
          <p:cNvPr id="2163" name="Google Shape;2163;p37"/>
          <p:cNvSpPr txBox="1"/>
          <p:nvPr>
            <p:ph idx="2" type="title"/>
          </p:nvPr>
        </p:nvSpPr>
        <p:spPr>
          <a:xfrm>
            <a:off x="1589325" y="1729950"/>
            <a:ext cx="14559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2164" name="Google Shape;216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86806">
            <a:off x="3258964" y="480613"/>
            <a:ext cx="6257543" cy="1051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p38"/>
          <p:cNvSpPr txBox="1"/>
          <p:nvPr>
            <p:ph type="title"/>
          </p:nvPr>
        </p:nvSpPr>
        <p:spPr>
          <a:xfrm>
            <a:off x="-270600" y="216425"/>
            <a:ext cx="4061100" cy="21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Timeline</a:t>
            </a:r>
            <a:endParaRPr/>
          </a:p>
        </p:txBody>
      </p:sp>
      <p:pic>
        <p:nvPicPr>
          <p:cNvPr id="2170" name="Google Shape;217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5150" y="546775"/>
            <a:ext cx="5504850" cy="404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4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p39"/>
          <p:cNvSpPr txBox="1"/>
          <p:nvPr>
            <p:ph type="title"/>
          </p:nvPr>
        </p:nvSpPr>
        <p:spPr>
          <a:xfrm>
            <a:off x="2944825" y="1922425"/>
            <a:ext cx="5165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Demos</a:t>
            </a:r>
            <a:endParaRPr/>
          </a:p>
        </p:txBody>
      </p:sp>
      <p:sp>
        <p:nvSpPr>
          <p:cNvPr id="2176" name="Google Shape;2176;p39"/>
          <p:cNvSpPr txBox="1"/>
          <p:nvPr>
            <p:ph idx="2" type="title"/>
          </p:nvPr>
        </p:nvSpPr>
        <p:spPr>
          <a:xfrm>
            <a:off x="1589325" y="1729950"/>
            <a:ext cx="14559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pic>
        <p:nvPicPr>
          <p:cNvPr id="2177" name="Google Shape;217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86806">
            <a:off x="3258964" y="480613"/>
            <a:ext cx="6257543" cy="1051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p40"/>
          <p:cNvSpPr txBox="1"/>
          <p:nvPr>
            <p:ph type="title"/>
          </p:nvPr>
        </p:nvSpPr>
        <p:spPr>
          <a:xfrm>
            <a:off x="771500" y="439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Blog</a:t>
            </a:r>
            <a:endParaRPr/>
          </a:p>
        </p:txBody>
      </p:sp>
      <p:sp>
        <p:nvSpPr>
          <p:cNvPr id="2183" name="Google Shape;2183;p40"/>
          <p:cNvSpPr/>
          <p:nvPr/>
        </p:nvSpPr>
        <p:spPr>
          <a:xfrm>
            <a:off x="3868216" y="1511468"/>
            <a:ext cx="1407579" cy="2685758"/>
          </a:xfrm>
          <a:custGeom>
            <a:rect b="b" l="l" r="r" t="t"/>
            <a:pathLst>
              <a:path extrusionOk="0" h="161331" w="84552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909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4" name="Google Shape;2184;p40"/>
          <p:cNvSpPr txBox="1"/>
          <p:nvPr>
            <p:ph idx="4294967295" type="subTitle"/>
          </p:nvPr>
        </p:nvSpPr>
        <p:spPr>
          <a:xfrm>
            <a:off x="771500" y="939800"/>
            <a:ext cx="2683500" cy="36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Our blog contains all of our theory content, interactive web tools, and general visualizations</a:t>
            </a:r>
            <a:endParaRPr sz="1600"/>
          </a:p>
        </p:txBody>
      </p:sp>
      <p:grpSp>
        <p:nvGrpSpPr>
          <p:cNvPr id="2185" name="Google Shape;2185;p40"/>
          <p:cNvGrpSpPr/>
          <p:nvPr/>
        </p:nvGrpSpPr>
        <p:grpSpPr>
          <a:xfrm>
            <a:off x="3613822" y="1219523"/>
            <a:ext cx="4591287" cy="3149588"/>
            <a:chOff x="5186401" y="494525"/>
            <a:chExt cx="1834973" cy="3724678"/>
          </a:xfrm>
        </p:grpSpPr>
        <p:sp>
          <p:nvSpPr>
            <p:cNvPr id="2186" name="Google Shape;2186;p40"/>
            <p:cNvSpPr/>
            <p:nvPr/>
          </p:nvSpPr>
          <p:spPr>
            <a:xfrm>
              <a:off x="5186401" y="494525"/>
              <a:ext cx="1834973" cy="3724678"/>
            </a:xfrm>
            <a:custGeom>
              <a:rect b="b" l="l" r="r" t="t"/>
              <a:pathLst>
                <a:path extrusionOk="0" h="189190" w="93205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40"/>
            <p:cNvSpPr/>
            <p:nvPr/>
          </p:nvSpPr>
          <p:spPr>
            <a:xfrm>
              <a:off x="5874834" y="556428"/>
              <a:ext cx="458108" cy="75093"/>
            </a:xfrm>
            <a:custGeom>
              <a:rect b="b" l="l" r="r" t="t"/>
              <a:pathLst>
                <a:path extrusionOk="0" h="7859" w="23269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88" name="Google Shape;218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0338" y="1414875"/>
            <a:ext cx="4478250" cy="287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41"/>
          <p:cNvSpPr txBox="1"/>
          <p:nvPr>
            <p:ph type="title"/>
          </p:nvPr>
        </p:nvSpPr>
        <p:spPr>
          <a:xfrm>
            <a:off x="771500" y="439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Tools (1D)</a:t>
            </a:r>
            <a:endParaRPr/>
          </a:p>
        </p:txBody>
      </p:sp>
      <p:grpSp>
        <p:nvGrpSpPr>
          <p:cNvPr id="2194" name="Google Shape;2194;p41"/>
          <p:cNvGrpSpPr/>
          <p:nvPr/>
        </p:nvGrpSpPr>
        <p:grpSpPr>
          <a:xfrm>
            <a:off x="3613859" y="1219543"/>
            <a:ext cx="4591287" cy="2814739"/>
            <a:chOff x="5186401" y="494525"/>
            <a:chExt cx="1834973" cy="3724678"/>
          </a:xfrm>
        </p:grpSpPr>
        <p:sp>
          <p:nvSpPr>
            <p:cNvPr id="2195" name="Google Shape;2195;p41"/>
            <p:cNvSpPr/>
            <p:nvPr/>
          </p:nvSpPr>
          <p:spPr>
            <a:xfrm>
              <a:off x="5186401" y="494525"/>
              <a:ext cx="1834973" cy="3724678"/>
            </a:xfrm>
            <a:custGeom>
              <a:rect b="b" l="l" r="r" t="t"/>
              <a:pathLst>
                <a:path extrusionOk="0" h="189190" w="93205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41"/>
            <p:cNvSpPr/>
            <p:nvPr/>
          </p:nvSpPr>
          <p:spPr>
            <a:xfrm>
              <a:off x="5874834" y="556428"/>
              <a:ext cx="458108" cy="75093"/>
            </a:xfrm>
            <a:custGeom>
              <a:rect b="b" l="l" r="r" t="t"/>
              <a:pathLst>
                <a:path extrusionOk="0" h="7859" w="23269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7" name="Google Shape;2197;p41"/>
          <p:cNvSpPr txBox="1"/>
          <p:nvPr>
            <p:ph idx="4294967295" type="subTitle"/>
          </p:nvPr>
        </p:nvSpPr>
        <p:spPr>
          <a:xfrm>
            <a:off x="771500" y="939800"/>
            <a:ext cx="2683500" cy="36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1D Web Tool takes 1 dimensional data and clusters GMM on them. User can vary Number of Components and go forward, backward through iterations. Also visualizes means and variances of each GMM</a:t>
            </a:r>
            <a:endParaRPr sz="1600"/>
          </a:p>
        </p:txBody>
      </p:sp>
      <p:pic>
        <p:nvPicPr>
          <p:cNvPr descr="Made using my Fork of Manim Web" id="2198" name="Google Shape;2198;p41" title="GMM Interactive Visualization of 1D Data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6650" y="1443063"/>
            <a:ext cx="4505600" cy="253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2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p42"/>
          <p:cNvSpPr txBox="1"/>
          <p:nvPr>
            <p:ph type="title"/>
          </p:nvPr>
        </p:nvSpPr>
        <p:spPr>
          <a:xfrm>
            <a:off x="771500" y="439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Tools (2D)</a:t>
            </a:r>
            <a:endParaRPr/>
          </a:p>
        </p:txBody>
      </p:sp>
      <p:grpSp>
        <p:nvGrpSpPr>
          <p:cNvPr id="2204" name="Google Shape;2204;p42"/>
          <p:cNvGrpSpPr/>
          <p:nvPr/>
        </p:nvGrpSpPr>
        <p:grpSpPr>
          <a:xfrm>
            <a:off x="3613859" y="1219543"/>
            <a:ext cx="4591287" cy="2814739"/>
            <a:chOff x="5186401" y="494525"/>
            <a:chExt cx="1834973" cy="3724678"/>
          </a:xfrm>
        </p:grpSpPr>
        <p:sp>
          <p:nvSpPr>
            <p:cNvPr id="2205" name="Google Shape;2205;p42"/>
            <p:cNvSpPr/>
            <p:nvPr/>
          </p:nvSpPr>
          <p:spPr>
            <a:xfrm>
              <a:off x="5186401" y="494525"/>
              <a:ext cx="1834973" cy="3724678"/>
            </a:xfrm>
            <a:custGeom>
              <a:rect b="b" l="l" r="r" t="t"/>
              <a:pathLst>
                <a:path extrusionOk="0" h="189190" w="93205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42"/>
            <p:cNvSpPr/>
            <p:nvPr/>
          </p:nvSpPr>
          <p:spPr>
            <a:xfrm>
              <a:off x="5874834" y="556428"/>
              <a:ext cx="458108" cy="75093"/>
            </a:xfrm>
            <a:custGeom>
              <a:rect b="b" l="l" r="r" t="t"/>
              <a:pathLst>
                <a:path extrusionOk="0" h="7859" w="23269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7" name="Google Shape;2207;p42"/>
          <p:cNvSpPr txBox="1"/>
          <p:nvPr>
            <p:ph idx="4294967295" type="subTitle"/>
          </p:nvPr>
        </p:nvSpPr>
        <p:spPr>
          <a:xfrm>
            <a:off x="771500" y="939800"/>
            <a:ext cx="2683500" cy="36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600"/>
              <a:t>2</a:t>
            </a:r>
            <a:r>
              <a:rPr lang="en" sz="1600"/>
              <a:t>D Web Tool takes 2 dimensional data and clusters GMM on them. User can vary Number of Components and go forward, backward through iterations.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descr="Made using my Fork of Manim Web" id="2208" name="Google Shape;2208;p42" title="GMM Interactive Visualization of 2D Data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7225" y="1788600"/>
            <a:ext cx="4505600" cy="253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060" name="Google Shape;2060;p25"/>
          <p:cNvSpPr txBox="1"/>
          <p:nvPr>
            <p:ph idx="2" type="title"/>
          </p:nvPr>
        </p:nvSpPr>
        <p:spPr>
          <a:xfrm>
            <a:off x="1505400" y="1562608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61" name="Google Shape;2061;p25"/>
          <p:cNvSpPr txBox="1"/>
          <p:nvPr>
            <p:ph idx="3" type="title"/>
          </p:nvPr>
        </p:nvSpPr>
        <p:spPr>
          <a:xfrm>
            <a:off x="1505400" y="3336416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062" name="Google Shape;2062;p25"/>
          <p:cNvSpPr txBox="1"/>
          <p:nvPr>
            <p:ph idx="4" type="title"/>
          </p:nvPr>
        </p:nvSpPr>
        <p:spPr>
          <a:xfrm>
            <a:off x="4204675" y="1562608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63" name="Google Shape;2063;p25"/>
          <p:cNvSpPr txBox="1"/>
          <p:nvPr>
            <p:ph idx="5" type="title"/>
          </p:nvPr>
        </p:nvSpPr>
        <p:spPr>
          <a:xfrm>
            <a:off x="4204675" y="3336416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064" name="Google Shape;2064;p25"/>
          <p:cNvSpPr txBox="1"/>
          <p:nvPr>
            <p:ph idx="6" type="title"/>
          </p:nvPr>
        </p:nvSpPr>
        <p:spPr>
          <a:xfrm>
            <a:off x="6903950" y="1562608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65" name="Google Shape;2065;p25"/>
          <p:cNvSpPr txBox="1"/>
          <p:nvPr>
            <p:ph idx="7" type="title"/>
          </p:nvPr>
        </p:nvSpPr>
        <p:spPr>
          <a:xfrm>
            <a:off x="6903950" y="3336416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066" name="Google Shape;2066;p25"/>
          <p:cNvSpPr txBox="1"/>
          <p:nvPr>
            <p:ph idx="1" type="subTitle"/>
          </p:nvPr>
        </p:nvSpPr>
        <p:spPr>
          <a:xfrm>
            <a:off x="720000" y="1934000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2067" name="Google Shape;2067;p25"/>
          <p:cNvSpPr txBox="1"/>
          <p:nvPr>
            <p:ph idx="8" type="subTitle"/>
          </p:nvPr>
        </p:nvSpPr>
        <p:spPr>
          <a:xfrm>
            <a:off x="3419275" y="1934000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r>
              <a:rPr lang="en"/>
              <a:t>Deliverables</a:t>
            </a:r>
            <a:endParaRPr/>
          </a:p>
        </p:txBody>
      </p:sp>
      <p:sp>
        <p:nvSpPr>
          <p:cNvPr id="2068" name="Google Shape;2068;p25"/>
          <p:cNvSpPr txBox="1"/>
          <p:nvPr>
            <p:ph idx="9" type="subTitle"/>
          </p:nvPr>
        </p:nvSpPr>
        <p:spPr>
          <a:xfrm>
            <a:off x="6118550" y="1934000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Details &amp; Progression</a:t>
            </a:r>
            <a:endParaRPr/>
          </a:p>
        </p:txBody>
      </p:sp>
      <p:sp>
        <p:nvSpPr>
          <p:cNvPr id="2069" name="Google Shape;2069;p25"/>
          <p:cNvSpPr txBox="1"/>
          <p:nvPr>
            <p:ph idx="13" type="subTitle"/>
          </p:nvPr>
        </p:nvSpPr>
        <p:spPr>
          <a:xfrm>
            <a:off x="720000" y="3707875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Timeline</a:t>
            </a:r>
            <a:endParaRPr/>
          </a:p>
        </p:txBody>
      </p:sp>
      <p:sp>
        <p:nvSpPr>
          <p:cNvPr id="2070" name="Google Shape;2070;p25"/>
          <p:cNvSpPr txBox="1"/>
          <p:nvPr>
            <p:ph idx="14" type="subTitle"/>
          </p:nvPr>
        </p:nvSpPr>
        <p:spPr>
          <a:xfrm>
            <a:off x="3419275" y="3707875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Visual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Demos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1" name="Google Shape;2071;p25"/>
          <p:cNvSpPr txBox="1"/>
          <p:nvPr>
            <p:ph idx="15" type="subTitle"/>
          </p:nvPr>
        </p:nvSpPr>
        <p:spPr>
          <a:xfrm>
            <a:off x="6118550" y="3707875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Thoughts &amp; Conclusion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43"/>
          <p:cNvSpPr txBox="1"/>
          <p:nvPr>
            <p:ph type="title"/>
          </p:nvPr>
        </p:nvSpPr>
        <p:spPr>
          <a:xfrm>
            <a:off x="771500" y="439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1D Visualizations</a:t>
            </a:r>
            <a:endParaRPr/>
          </a:p>
        </p:txBody>
      </p:sp>
      <p:pic>
        <p:nvPicPr>
          <p:cNvPr descr="Manim" id="2214" name="Google Shape;2214;p43" title="1D Visualizatio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8675" y="1787025"/>
            <a:ext cx="30480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nim" id="2215" name="Google Shape;2215;p43" title="1D Visualization 2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1375" y="1787025"/>
            <a:ext cx="304800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p44"/>
          <p:cNvSpPr txBox="1"/>
          <p:nvPr>
            <p:ph type="title"/>
          </p:nvPr>
        </p:nvSpPr>
        <p:spPr>
          <a:xfrm>
            <a:off x="771500" y="439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D Visualizations</a:t>
            </a:r>
            <a:endParaRPr/>
          </a:p>
        </p:txBody>
      </p:sp>
      <p:pic>
        <p:nvPicPr>
          <p:cNvPr descr="Manim" id="2221" name="Google Shape;2221;p44" title="2D Visualization Covarianc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0100" y="1164350"/>
            <a:ext cx="30480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nim" id="2222" name="Google Shape;2222;p44" title="2D Gaussian Means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8250" y="1211050"/>
            <a:ext cx="30480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sing Manim" id="2223" name="Google Shape;2223;p44" title="2D GMM Manim Convergence Animation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29850" y="2680400"/>
            <a:ext cx="304800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7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Deliverables</a:t>
            </a:r>
            <a:endParaRPr/>
          </a:p>
        </p:txBody>
      </p:sp>
      <p:sp>
        <p:nvSpPr>
          <p:cNvPr id="2229" name="Google Shape;2229;p45"/>
          <p:cNvSpPr txBox="1"/>
          <p:nvPr>
            <p:ph idx="4" type="subTitle"/>
          </p:nvPr>
        </p:nvSpPr>
        <p:spPr>
          <a:xfrm>
            <a:off x="719607" y="1956200"/>
            <a:ext cx="2375100" cy="48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Blog</a:t>
            </a:r>
            <a:endParaRPr/>
          </a:p>
        </p:txBody>
      </p:sp>
      <p:sp>
        <p:nvSpPr>
          <p:cNvPr id="2230" name="Google Shape;2230;p45"/>
          <p:cNvSpPr txBox="1"/>
          <p:nvPr>
            <p:ph idx="5" type="subTitle"/>
          </p:nvPr>
        </p:nvSpPr>
        <p:spPr>
          <a:xfrm>
            <a:off x="3378149" y="1956200"/>
            <a:ext cx="2375100" cy="48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1D Web Tool</a:t>
            </a:r>
            <a:endParaRPr/>
          </a:p>
        </p:txBody>
      </p:sp>
      <p:sp>
        <p:nvSpPr>
          <p:cNvPr id="2231" name="Google Shape;2231;p45"/>
          <p:cNvSpPr txBox="1"/>
          <p:nvPr>
            <p:ph idx="1" type="subTitle"/>
          </p:nvPr>
        </p:nvSpPr>
        <p:spPr>
          <a:xfrm>
            <a:off x="719607" y="2378749"/>
            <a:ext cx="23751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https://gmmvisualization.simple.ink/</a:t>
            </a:r>
            <a:r>
              <a:rPr lang="en"/>
              <a:t> </a:t>
            </a:r>
            <a:endParaRPr/>
          </a:p>
        </p:txBody>
      </p:sp>
      <p:sp>
        <p:nvSpPr>
          <p:cNvPr id="2232" name="Google Shape;2232;p45"/>
          <p:cNvSpPr txBox="1"/>
          <p:nvPr>
            <p:ph idx="2" type="subTitle"/>
          </p:nvPr>
        </p:nvSpPr>
        <p:spPr>
          <a:xfrm>
            <a:off x="3378145" y="2378749"/>
            <a:ext cx="23751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https://deafspy.github.io/projects/gmm/gmm1D.html</a:t>
            </a:r>
            <a:r>
              <a:rPr lang="en"/>
              <a:t> </a:t>
            </a:r>
            <a:endParaRPr/>
          </a:p>
        </p:txBody>
      </p:sp>
      <p:sp>
        <p:nvSpPr>
          <p:cNvPr id="2233" name="Google Shape;2233;p45"/>
          <p:cNvSpPr txBox="1"/>
          <p:nvPr>
            <p:ph idx="3" type="subTitle"/>
          </p:nvPr>
        </p:nvSpPr>
        <p:spPr>
          <a:xfrm>
            <a:off x="6049298" y="2378749"/>
            <a:ext cx="23751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https://deafspy.github.io/projects/gmm/gmm2D.html</a:t>
            </a:r>
            <a:r>
              <a:rPr lang="en"/>
              <a:t> </a:t>
            </a:r>
            <a:endParaRPr/>
          </a:p>
        </p:txBody>
      </p:sp>
      <p:sp>
        <p:nvSpPr>
          <p:cNvPr id="2234" name="Google Shape;2234;p45"/>
          <p:cNvSpPr txBox="1"/>
          <p:nvPr>
            <p:ph idx="6" type="subTitle"/>
          </p:nvPr>
        </p:nvSpPr>
        <p:spPr>
          <a:xfrm>
            <a:off x="6049299" y="1956200"/>
            <a:ext cx="2375100" cy="48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 Web Tool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8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p46"/>
          <p:cNvSpPr txBox="1"/>
          <p:nvPr>
            <p:ph type="title"/>
          </p:nvPr>
        </p:nvSpPr>
        <p:spPr>
          <a:xfrm>
            <a:off x="2944825" y="1922425"/>
            <a:ext cx="5165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Final Thoughts &amp; Conclusion</a:t>
            </a:r>
            <a:endParaRPr sz="4500"/>
          </a:p>
        </p:txBody>
      </p:sp>
      <p:sp>
        <p:nvSpPr>
          <p:cNvPr id="2240" name="Google Shape;2240;p46"/>
          <p:cNvSpPr txBox="1"/>
          <p:nvPr>
            <p:ph idx="2" type="title"/>
          </p:nvPr>
        </p:nvSpPr>
        <p:spPr>
          <a:xfrm>
            <a:off x="1589325" y="1729950"/>
            <a:ext cx="14559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pic>
        <p:nvPicPr>
          <p:cNvPr id="2241" name="Google Shape;224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86806">
            <a:off x="3258964" y="480613"/>
            <a:ext cx="6257543" cy="1051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5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247" name="Google Shape;2247;p47"/>
          <p:cNvSpPr txBox="1"/>
          <p:nvPr>
            <p:ph idx="4" type="subTitle"/>
          </p:nvPr>
        </p:nvSpPr>
        <p:spPr>
          <a:xfrm>
            <a:off x="719607" y="1956200"/>
            <a:ext cx="2375100" cy="48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2248" name="Google Shape;2248;p47"/>
          <p:cNvSpPr txBox="1"/>
          <p:nvPr>
            <p:ph idx="5" type="subTitle"/>
          </p:nvPr>
        </p:nvSpPr>
        <p:spPr>
          <a:xfrm>
            <a:off x="3378149" y="1956200"/>
            <a:ext cx="2375100" cy="48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</a:t>
            </a:r>
            <a:endParaRPr/>
          </a:p>
        </p:txBody>
      </p:sp>
      <p:sp>
        <p:nvSpPr>
          <p:cNvPr id="2249" name="Google Shape;2249;p47"/>
          <p:cNvSpPr txBox="1"/>
          <p:nvPr>
            <p:ph idx="1" type="subTitle"/>
          </p:nvPr>
        </p:nvSpPr>
        <p:spPr>
          <a:xfrm>
            <a:off x="719607" y="2378749"/>
            <a:ext cx="23751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created a broad set of tools &amp; visualizations that can be used by anyone to learn about GMM and grasp an intuitive understanding</a:t>
            </a:r>
            <a:endParaRPr/>
          </a:p>
        </p:txBody>
      </p:sp>
      <p:sp>
        <p:nvSpPr>
          <p:cNvPr id="2250" name="Google Shape;2250;p47"/>
          <p:cNvSpPr txBox="1"/>
          <p:nvPr>
            <p:ph idx="2" type="subTitle"/>
          </p:nvPr>
        </p:nvSpPr>
        <p:spPr>
          <a:xfrm>
            <a:off x="3378145" y="2378749"/>
            <a:ext cx="23751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visualize High-quality GMM clustering on various datasets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be used by teachers/professors to provide guiding material for students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1" name="Google Shape;2251;p47"/>
          <p:cNvSpPr txBox="1"/>
          <p:nvPr>
            <p:ph idx="3" type="subTitle"/>
          </p:nvPr>
        </p:nvSpPr>
        <p:spPr>
          <a:xfrm>
            <a:off x="6049298" y="2607349"/>
            <a:ext cx="23751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believe in the potential of Manim Web, and we would like to continue its open source development so others can produce high quality interactive visualizations</a:t>
            </a:r>
            <a:endParaRPr/>
          </a:p>
        </p:txBody>
      </p:sp>
      <p:sp>
        <p:nvSpPr>
          <p:cNvPr id="2252" name="Google Shape;2252;p47"/>
          <p:cNvSpPr txBox="1"/>
          <p:nvPr>
            <p:ph idx="6" type="subTitle"/>
          </p:nvPr>
        </p:nvSpPr>
        <p:spPr>
          <a:xfrm>
            <a:off x="6049299" y="2184800"/>
            <a:ext cx="2375100" cy="48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Directions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6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48"/>
          <p:cNvSpPr txBox="1"/>
          <p:nvPr>
            <p:ph type="title"/>
          </p:nvPr>
        </p:nvSpPr>
        <p:spPr>
          <a:xfrm>
            <a:off x="1423200" y="1569950"/>
            <a:ext cx="6297600" cy="22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300"/>
              <a:t>THANK</a:t>
            </a:r>
            <a:endParaRPr b="1" sz="7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300"/>
              <a:t>YOU</a:t>
            </a:r>
            <a:endParaRPr b="1" sz="7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26"/>
          <p:cNvSpPr txBox="1"/>
          <p:nvPr>
            <p:ph idx="1" type="subTitle"/>
          </p:nvPr>
        </p:nvSpPr>
        <p:spPr>
          <a:xfrm>
            <a:off x="4649750" y="1477950"/>
            <a:ext cx="2750400" cy="21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GMM → Gaussian Mixture Model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EM → Expectation Maximization Algorithm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graphicFrame>
        <p:nvGraphicFramePr>
          <p:cNvPr id="2077" name="Google Shape;2077;p26"/>
          <p:cNvGraphicFramePr/>
          <p:nvPr/>
        </p:nvGraphicFramePr>
        <p:xfrm>
          <a:off x="1101000" y="1363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{C7E462C0-C244-4517-B4EA-95E074E2403F}</a:tableStyleId>
              </a:tblPr>
              <a:tblGrid>
                <a:gridCol w="2478075"/>
              </a:tblGrid>
              <a:tr h="1978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100">
                          <a:solidFill>
                            <a:schemeClr val="dk1"/>
                          </a:solidFill>
                          <a:latin typeface="DM Serif Text"/>
                          <a:ea typeface="DM Serif Text"/>
                          <a:cs typeface="DM Serif Text"/>
                          <a:sym typeface="DM Serif Text"/>
                        </a:rPr>
                        <a:t>Key Terms</a:t>
                      </a:r>
                      <a:endParaRPr b="1" sz="3000">
                        <a:solidFill>
                          <a:schemeClr val="dk1"/>
                        </a:solidFill>
                        <a:latin typeface="DM Serif Text"/>
                        <a:ea typeface="DM Serif Text"/>
                        <a:cs typeface="DM Serif Text"/>
                        <a:sym typeface="DM Serif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27"/>
          <p:cNvSpPr txBox="1"/>
          <p:nvPr>
            <p:ph type="title"/>
          </p:nvPr>
        </p:nvSpPr>
        <p:spPr>
          <a:xfrm>
            <a:off x="2944825" y="1922425"/>
            <a:ext cx="5165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2083" name="Google Shape;2083;p27"/>
          <p:cNvSpPr txBox="1"/>
          <p:nvPr>
            <p:ph idx="2" type="title"/>
          </p:nvPr>
        </p:nvSpPr>
        <p:spPr>
          <a:xfrm>
            <a:off x="1589325" y="1729950"/>
            <a:ext cx="14559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084" name="Google Shape;20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86806">
            <a:off x="3258964" y="480613"/>
            <a:ext cx="6257543" cy="1051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8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28"/>
          <p:cNvSpPr txBox="1"/>
          <p:nvPr>
            <p:ph idx="4" type="subTitle"/>
          </p:nvPr>
        </p:nvSpPr>
        <p:spPr>
          <a:xfrm>
            <a:off x="4951120" y="1914500"/>
            <a:ext cx="2704500" cy="52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2090" name="Google Shape;2090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091" name="Google Shape;2091;p28"/>
          <p:cNvSpPr txBox="1"/>
          <p:nvPr>
            <p:ph idx="1" type="subTitle"/>
          </p:nvPr>
        </p:nvSpPr>
        <p:spPr>
          <a:xfrm>
            <a:off x="4951127" y="2378750"/>
            <a:ext cx="2704500" cy="14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Aid </a:t>
            </a:r>
            <a:r>
              <a:rPr lang="en"/>
              <a:t>our audience (students, academics, teachers) visualize Gaussian Mixture Models and develop an intuitive understanding using our tools</a:t>
            </a:r>
            <a:endParaRPr/>
          </a:p>
        </p:txBody>
      </p:sp>
      <p:sp>
        <p:nvSpPr>
          <p:cNvPr id="2092" name="Google Shape;2092;p28"/>
          <p:cNvSpPr txBox="1"/>
          <p:nvPr>
            <p:ph idx="2" type="subTitle"/>
          </p:nvPr>
        </p:nvSpPr>
        <p:spPr>
          <a:xfrm>
            <a:off x="1488650" y="2378750"/>
            <a:ext cx="2704500" cy="14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and create</a:t>
            </a:r>
            <a:r>
              <a:rPr lang="en"/>
              <a:t> an interactive web-based tool guiding users through the theory and implementation of Gaussian Mixture Models for clustering, including visualizations of how GMM components adapt to data</a:t>
            </a:r>
            <a:endParaRPr/>
          </a:p>
        </p:txBody>
      </p:sp>
      <p:sp>
        <p:nvSpPr>
          <p:cNvPr id="2093" name="Google Shape;2093;p28"/>
          <p:cNvSpPr txBox="1"/>
          <p:nvPr>
            <p:ph idx="3" type="subTitle"/>
          </p:nvPr>
        </p:nvSpPr>
        <p:spPr>
          <a:xfrm>
            <a:off x="1488638" y="1914500"/>
            <a:ext cx="2704500" cy="52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7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p29"/>
          <p:cNvSpPr txBox="1"/>
          <p:nvPr>
            <p:ph type="title"/>
          </p:nvPr>
        </p:nvSpPr>
        <p:spPr>
          <a:xfrm>
            <a:off x="2944825" y="1922425"/>
            <a:ext cx="5165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Deliverables</a:t>
            </a:r>
            <a:endParaRPr/>
          </a:p>
        </p:txBody>
      </p:sp>
      <p:sp>
        <p:nvSpPr>
          <p:cNvPr id="2099" name="Google Shape;2099;p29"/>
          <p:cNvSpPr txBox="1"/>
          <p:nvPr>
            <p:ph idx="2" type="title"/>
          </p:nvPr>
        </p:nvSpPr>
        <p:spPr>
          <a:xfrm>
            <a:off x="1589325" y="1729950"/>
            <a:ext cx="14559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2100" name="Google Shape;210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86806">
            <a:off x="3258964" y="480613"/>
            <a:ext cx="6257543" cy="1051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4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p30"/>
          <p:cNvSpPr/>
          <p:nvPr/>
        </p:nvSpPr>
        <p:spPr>
          <a:xfrm>
            <a:off x="4313013" y="2374542"/>
            <a:ext cx="288900" cy="288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6" name="Google Shape;2106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Deliverables</a:t>
            </a:r>
            <a:endParaRPr/>
          </a:p>
        </p:txBody>
      </p:sp>
      <p:sp>
        <p:nvSpPr>
          <p:cNvPr id="2107" name="Google Shape;2107;p30"/>
          <p:cNvSpPr/>
          <p:nvPr/>
        </p:nvSpPr>
        <p:spPr>
          <a:xfrm>
            <a:off x="720000" y="1354675"/>
            <a:ext cx="3249300" cy="324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8" name="Google Shape;2108;p30"/>
          <p:cNvSpPr/>
          <p:nvPr/>
        </p:nvSpPr>
        <p:spPr>
          <a:xfrm>
            <a:off x="946600" y="2663450"/>
            <a:ext cx="1629900" cy="1710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9" name="Google Shape;2109;p30"/>
          <p:cNvSpPr/>
          <p:nvPr/>
        </p:nvSpPr>
        <p:spPr>
          <a:xfrm>
            <a:off x="1974775" y="1648650"/>
            <a:ext cx="1869000" cy="1846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0" name="Google Shape;2110;p30"/>
          <p:cNvSpPr txBox="1"/>
          <p:nvPr/>
        </p:nvSpPr>
        <p:spPr>
          <a:xfrm>
            <a:off x="868025" y="1904325"/>
            <a:ext cx="1269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Blog</a:t>
            </a:r>
            <a:endParaRPr sz="17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2111" name="Google Shape;2111;p30"/>
          <p:cNvSpPr txBox="1"/>
          <p:nvPr/>
        </p:nvSpPr>
        <p:spPr>
          <a:xfrm>
            <a:off x="2282125" y="2380275"/>
            <a:ext cx="1269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Interactive Web Tool</a:t>
            </a:r>
            <a:endParaRPr sz="24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2112" name="Google Shape;2112;p30"/>
          <p:cNvSpPr txBox="1"/>
          <p:nvPr/>
        </p:nvSpPr>
        <p:spPr>
          <a:xfrm>
            <a:off x="1126600" y="3345025"/>
            <a:ext cx="1269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Visualizations</a:t>
            </a:r>
            <a:endParaRPr sz="10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2113" name="Google Shape;2113;p30"/>
          <p:cNvSpPr/>
          <p:nvPr/>
        </p:nvSpPr>
        <p:spPr>
          <a:xfrm>
            <a:off x="4313013" y="1198717"/>
            <a:ext cx="288900" cy="288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4" name="Google Shape;2114;p30"/>
          <p:cNvSpPr txBox="1"/>
          <p:nvPr/>
        </p:nvSpPr>
        <p:spPr>
          <a:xfrm>
            <a:off x="4678538" y="1116200"/>
            <a:ext cx="37485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Blog</a:t>
            </a:r>
            <a:endParaRPr sz="1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2115" name="Google Shape;2115;p30"/>
          <p:cNvSpPr txBox="1"/>
          <p:nvPr/>
        </p:nvSpPr>
        <p:spPr>
          <a:xfrm>
            <a:off x="4678538" y="1411453"/>
            <a:ext cx="37485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The main guide to explaining the theories and concepts behind GMM with EM algorithm. Contains both our embedded web tools and visualizations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116" name="Google Shape;2116;p30"/>
          <p:cNvSpPr txBox="1"/>
          <p:nvPr/>
        </p:nvSpPr>
        <p:spPr>
          <a:xfrm>
            <a:off x="4678538" y="2295418"/>
            <a:ext cx="37485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Interactive Web Tools</a:t>
            </a:r>
            <a:endParaRPr sz="1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2117" name="Google Shape;2117;p30"/>
          <p:cNvSpPr txBox="1"/>
          <p:nvPr/>
        </p:nvSpPr>
        <p:spPr>
          <a:xfrm>
            <a:off x="4678538" y="2590648"/>
            <a:ext cx="37485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Web-based tools to visualize GMM clustering on 1D and 2D data. Work for N Dimensional Data using PCA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118" name="Google Shape;2118;p30"/>
          <p:cNvSpPr txBox="1"/>
          <p:nvPr/>
        </p:nvSpPr>
        <p:spPr>
          <a:xfrm>
            <a:off x="4678538" y="3474635"/>
            <a:ext cx="37485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Visualizations</a:t>
            </a:r>
            <a:endParaRPr sz="1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2119" name="Google Shape;2119;p30"/>
          <p:cNvSpPr txBox="1"/>
          <p:nvPr/>
        </p:nvSpPr>
        <p:spPr>
          <a:xfrm>
            <a:off x="4678538" y="3769875"/>
            <a:ext cx="37485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Visualize concepts of Gaussians/Gaussian Mixture Models such as varying parameters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120" name="Google Shape;2120;p30"/>
          <p:cNvSpPr/>
          <p:nvPr/>
        </p:nvSpPr>
        <p:spPr>
          <a:xfrm>
            <a:off x="4328913" y="3550367"/>
            <a:ext cx="288900" cy="288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"/>
          <p:cNvSpPr txBox="1"/>
          <p:nvPr>
            <p:ph type="title"/>
          </p:nvPr>
        </p:nvSpPr>
        <p:spPr>
          <a:xfrm>
            <a:off x="2944825" y="1922425"/>
            <a:ext cx="5165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Details &amp;</a:t>
            </a:r>
            <a:r>
              <a:rPr lang="en"/>
              <a:t> Progression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6" name="Google Shape;2126;p31"/>
          <p:cNvSpPr txBox="1"/>
          <p:nvPr>
            <p:ph idx="2" type="title"/>
          </p:nvPr>
        </p:nvSpPr>
        <p:spPr>
          <a:xfrm>
            <a:off x="1589325" y="1729950"/>
            <a:ext cx="14559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2127" name="Google Shape;212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86806">
            <a:off x="3258964" y="480613"/>
            <a:ext cx="6257543" cy="1051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2"/>
          <p:cNvSpPr txBox="1"/>
          <p:nvPr>
            <p:ph idx="1" type="subTitle"/>
          </p:nvPr>
        </p:nvSpPr>
        <p:spPr>
          <a:xfrm>
            <a:off x="4473025" y="635000"/>
            <a:ext cx="3529800" cy="36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GMM</a:t>
            </a:r>
            <a:endParaRPr sz="16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1D Data</a:t>
            </a:r>
            <a:endParaRPr sz="16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2D Data</a:t>
            </a:r>
            <a:endParaRPr sz="16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ND Data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Vary number of clusters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Default or Input data from file input/text input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Controls for iteration navigatio</a:t>
            </a:r>
            <a:r>
              <a:rPr lang="en" sz="1600"/>
              <a:t>n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graphicFrame>
        <p:nvGraphicFramePr>
          <p:cNvPr id="2133" name="Google Shape;2133;p32"/>
          <p:cNvGraphicFramePr/>
          <p:nvPr/>
        </p:nvGraphicFramePr>
        <p:xfrm>
          <a:off x="1101000" y="1363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{C7E462C0-C244-4517-B4EA-95E074E2403F}</a:tableStyleId>
              </a:tblPr>
              <a:tblGrid>
                <a:gridCol w="2478075"/>
              </a:tblGrid>
              <a:tr h="1978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>
                          <a:solidFill>
                            <a:schemeClr val="dk1"/>
                          </a:solidFill>
                          <a:latin typeface="DM Serif Text"/>
                          <a:ea typeface="DM Serif Text"/>
                          <a:cs typeface="DM Serif Text"/>
                          <a:sym typeface="DM Serif Text"/>
                        </a:rPr>
                        <a:t>Web Tool</a:t>
                      </a:r>
                      <a:endParaRPr b="1" sz="3000">
                        <a:solidFill>
                          <a:schemeClr val="dk1"/>
                        </a:solidFill>
                        <a:latin typeface="DM Serif Text"/>
                        <a:ea typeface="DM Serif Text"/>
                        <a:cs typeface="DM Serif Text"/>
                        <a:sym typeface="DM Serif Tex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>
                          <a:solidFill>
                            <a:schemeClr val="dk1"/>
                          </a:solidFill>
                          <a:latin typeface="DM Serif Text"/>
                          <a:ea typeface="DM Serif Text"/>
                          <a:cs typeface="DM Serif Text"/>
                          <a:sym typeface="DM Serif Text"/>
                        </a:rPr>
                        <a:t>Visualization</a:t>
                      </a:r>
                      <a:r>
                        <a:rPr b="1" lang="en" sz="3000">
                          <a:solidFill>
                            <a:schemeClr val="dk1"/>
                          </a:solidFill>
                          <a:latin typeface="DM Serif Text"/>
                          <a:ea typeface="DM Serif Text"/>
                          <a:cs typeface="DM Serif Text"/>
                          <a:sym typeface="DM Serif Text"/>
                        </a:rPr>
                        <a:t> Features</a:t>
                      </a:r>
                      <a:endParaRPr b="1" sz="3000">
                        <a:solidFill>
                          <a:schemeClr val="dk1"/>
                        </a:solidFill>
                        <a:latin typeface="DM Serif Text"/>
                        <a:ea typeface="DM Serif Text"/>
                        <a:cs typeface="DM Serif Text"/>
                        <a:sym typeface="DM Serif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I Editor Software Pitch Deck by Slidesgo">
  <a:themeElements>
    <a:clrScheme name="Simple Light">
      <a:dk1>
        <a:srgbClr val="FFFFFF"/>
      </a:dk1>
      <a:lt1>
        <a:srgbClr val="000000"/>
      </a:lt1>
      <a:dk2>
        <a:srgbClr val="FE981E"/>
      </a:dk2>
      <a:lt2>
        <a:srgbClr val="E60CFE"/>
      </a:lt2>
      <a:accent1>
        <a:srgbClr val="7030F3"/>
      </a:accent1>
      <a:accent2>
        <a:srgbClr val="4483FE"/>
      </a:accent2>
      <a:accent3>
        <a:srgbClr val="2B2B2B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